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35"/>
  </p:notesMasterIdLst>
  <p:sldIdLst>
    <p:sldId id="256" r:id="rId3"/>
    <p:sldId id="304" r:id="rId4"/>
    <p:sldId id="314" r:id="rId5"/>
    <p:sldId id="374" r:id="rId6"/>
    <p:sldId id="371" r:id="rId7"/>
    <p:sldId id="344" r:id="rId8"/>
    <p:sldId id="315" r:id="rId9"/>
    <p:sldId id="350" r:id="rId10"/>
    <p:sldId id="351" r:id="rId11"/>
    <p:sldId id="356" r:id="rId12"/>
    <p:sldId id="358" r:id="rId13"/>
    <p:sldId id="345" r:id="rId14"/>
    <p:sldId id="353" r:id="rId15"/>
    <p:sldId id="354" r:id="rId16"/>
    <p:sldId id="355" r:id="rId17"/>
    <p:sldId id="368" r:id="rId18"/>
    <p:sldId id="362" r:id="rId19"/>
    <p:sldId id="369" r:id="rId20"/>
    <p:sldId id="363" r:id="rId21"/>
    <p:sldId id="360" r:id="rId22"/>
    <p:sldId id="359" r:id="rId23"/>
    <p:sldId id="373" r:id="rId24"/>
    <p:sldId id="365" r:id="rId25"/>
    <p:sldId id="361" r:id="rId26"/>
    <p:sldId id="364" r:id="rId27"/>
    <p:sldId id="343" r:id="rId28"/>
    <p:sldId id="366" r:id="rId29"/>
    <p:sldId id="375" r:id="rId30"/>
    <p:sldId id="339" r:id="rId31"/>
    <p:sldId id="332" r:id="rId32"/>
    <p:sldId id="285" r:id="rId33"/>
    <p:sldId id="274" r:id="rId34"/>
  </p:sldIdLst>
  <p:sldSz cx="9144000" cy="6858000" type="screen4x3"/>
  <p:notesSz cx="6858000" cy="9144000"/>
  <p:defaultTextStyle>
    <a:defPPr>
      <a:defRPr lang="ru-RU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3312" autoAdjust="0"/>
    <p:restoredTop sz="94660"/>
  </p:normalViewPr>
  <p:slideViewPr>
    <p:cSldViewPr>
      <p:cViewPr varScale="1">
        <p:scale>
          <a:sx n="69" d="100"/>
          <a:sy n="69" d="100"/>
        </p:scale>
        <p:origin x="-1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2537" y="3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83FC16-F97F-4E46-97FC-D1B2203385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1C3EC97-8516-4603-B31F-1CA79729C1D1}">
      <dgm:prSet phldrT="[Текст]" custT="1"/>
      <dgm:spPr>
        <a:solidFill>
          <a:schemeClr val="accent1">
            <a:lumMod val="20000"/>
            <a:lumOff val="80000"/>
          </a:schemeClr>
        </a:solidFill>
        <a:ln w="25400"/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3600" dirty="0" smtClean="0">
              <a:solidFill>
                <a:srgbClr val="002060"/>
              </a:solidFill>
            </a:rPr>
            <a:t>Language problems</a:t>
          </a:r>
        </a:p>
      </dgm:t>
    </dgm:pt>
    <dgm:pt modelId="{4ED74109-15B1-4427-B1D9-2711FBABB367}" type="parTrans" cxnId="{055B1EF4-9806-4443-A29D-8E58A86DF1E8}">
      <dgm:prSet/>
      <dgm:spPr/>
      <dgm:t>
        <a:bodyPr/>
        <a:lstStyle/>
        <a:p>
          <a:endParaRPr lang="en-GB"/>
        </a:p>
      </dgm:t>
    </dgm:pt>
    <dgm:pt modelId="{999A89EC-4C78-4409-B3B7-E76B5D5E483C}" type="sibTrans" cxnId="{055B1EF4-9806-4443-A29D-8E58A86DF1E8}">
      <dgm:prSet/>
      <dgm:spPr/>
      <dgm:t>
        <a:bodyPr/>
        <a:lstStyle/>
        <a:p>
          <a:endParaRPr lang="en-GB"/>
        </a:p>
      </dgm:t>
    </dgm:pt>
    <dgm:pt modelId="{FD6D2D39-1326-4275-B3E3-F7CF3A8D63D4}">
      <dgm:prSet phldrT="[Текст]"/>
      <dgm:spPr/>
      <dgm:t>
        <a:bodyPr/>
        <a:lstStyle/>
        <a:p>
          <a:endParaRPr lang="en-GB" dirty="0"/>
        </a:p>
      </dgm:t>
    </dgm:pt>
    <dgm:pt modelId="{50423E3C-8FBB-47A7-8157-7DEE38B081F7}" type="parTrans" cxnId="{59768E03-AECD-4EF7-9BE5-4D5A07047E51}">
      <dgm:prSet/>
      <dgm:spPr/>
      <dgm:t>
        <a:bodyPr/>
        <a:lstStyle/>
        <a:p>
          <a:endParaRPr lang="en-GB"/>
        </a:p>
      </dgm:t>
    </dgm:pt>
    <dgm:pt modelId="{F45EC3ED-01FE-457A-92D4-B39EFAD2CC45}" type="sibTrans" cxnId="{59768E03-AECD-4EF7-9BE5-4D5A07047E51}">
      <dgm:prSet/>
      <dgm:spPr/>
      <dgm:t>
        <a:bodyPr/>
        <a:lstStyle/>
        <a:p>
          <a:endParaRPr lang="en-GB"/>
        </a:p>
      </dgm:t>
    </dgm:pt>
    <dgm:pt modelId="{6DBD93BA-B780-4943-AFB9-5513195848DE}">
      <dgm:prSet phldrT="[Текст]" custT="1"/>
      <dgm:spPr>
        <a:solidFill>
          <a:schemeClr val="accent1">
            <a:lumMod val="40000"/>
            <a:lumOff val="60000"/>
          </a:schemeClr>
        </a:solidFill>
        <a:ln w="25400"/>
      </dgm:spPr>
      <dgm:t>
        <a:bodyPr/>
        <a:lstStyle/>
        <a:p>
          <a:r>
            <a:rPr lang="en-GB" sz="3200" dirty="0" smtClean="0">
              <a:solidFill>
                <a:srgbClr val="002060"/>
              </a:solidFill>
            </a:rPr>
            <a:t>Study &amp; organizational  skills</a:t>
          </a:r>
          <a:endParaRPr lang="en-GB" sz="3200" dirty="0">
            <a:solidFill>
              <a:srgbClr val="002060"/>
            </a:solidFill>
          </a:endParaRPr>
        </a:p>
      </dgm:t>
    </dgm:pt>
    <dgm:pt modelId="{F5D6B6E3-0F68-4834-998A-6ACE40D27BB8}" type="parTrans" cxnId="{4AB513D4-99B6-4953-80C2-F4C5F7CA11E2}">
      <dgm:prSet/>
      <dgm:spPr/>
      <dgm:t>
        <a:bodyPr/>
        <a:lstStyle/>
        <a:p>
          <a:endParaRPr lang="en-GB"/>
        </a:p>
      </dgm:t>
    </dgm:pt>
    <dgm:pt modelId="{CD63FDAD-BA17-4F91-9B79-EC841A45C1C1}" type="sibTrans" cxnId="{4AB513D4-99B6-4953-80C2-F4C5F7CA11E2}">
      <dgm:prSet/>
      <dgm:spPr/>
      <dgm:t>
        <a:bodyPr/>
        <a:lstStyle/>
        <a:p>
          <a:endParaRPr lang="en-GB"/>
        </a:p>
      </dgm:t>
    </dgm:pt>
    <dgm:pt modelId="{4284409C-74F4-4325-875D-937EA412C97C}">
      <dgm:prSet custT="1"/>
      <dgm:spPr>
        <a:solidFill>
          <a:schemeClr val="accent1">
            <a:lumMod val="40000"/>
            <a:lumOff val="60000"/>
            <a:alpha val="62000"/>
          </a:schemeClr>
        </a:solidFill>
        <a:ln w="28575"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3600" dirty="0" smtClean="0">
              <a:solidFill>
                <a:srgbClr val="002060"/>
              </a:solidFill>
            </a:rPr>
            <a:t>Cultural differences</a:t>
          </a:r>
        </a:p>
        <a:p>
          <a:endParaRPr lang="en-GB" sz="2900" dirty="0"/>
        </a:p>
      </dgm:t>
    </dgm:pt>
    <dgm:pt modelId="{84153DEA-6B5D-4658-9A99-06D9D405D255}" type="parTrans" cxnId="{3CD18AD1-8755-4410-9DB5-BC219DE89D34}">
      <dgm:prSet/>
      <dgm:spPr/>
      <dgm:t>
        <a:bodyPr/>
        <a:lstStyle/>
        <a:p>
          <a:endParaRPr lang="en-GB"/>
        </a:p>
      </dgm:t>
    </dgm:pt>
    <dgm:pt modelId="{AAE4B5D0-E452-4629-9E33-E38F9DF3D3FA}" type="sibTrans" cxnId="{3CD18AD1-8755-4410-9DB5-BC219DE89D34}">
      <dgm:prSet/>
      <dgm:spPr/>
      <dgm:t>
        <a:bodyPr/>
        <a:lstStyle/>
        <a:p>
          <a:endParaRPr lang="en-GB"/>
        </a:p>
      </dgm:t>
    </dgm:pt>
    <dgm:pt modelId="{7C07F5D0-ED2E-4272-8563-C6EDCBCC08E6}">
      <dgm:prSet phldrT="[Текст]" custT="1"/>
      <dgm:spPr/>
      <dgm:t>
        <a:bodyPr/>
        <a:lstStyle/>
        <a:p>
          <a:r>
            <a:rPr lang="en-GB" sz="2400" dirty="0" smtClean="0">
              <a:solidFill>
                <a:schemeClr val="bg1"/>
              </a:solidFill>
            </a:rPr>
            <a:t>Process writing skills, structuring a text</a:t>
          </a:r>
          <a:endParaRPr lang="en-GB" sz="2400" dirty="0"/>
        </a:p>
      </dgm:t>
    </dgm:pt>
    <dgm:pt modelId="{6AC8BFF0-B071-4DFF-8402-18726828ACAF}" type="parTrans" cxnId="{C5C13CC7-10A6-46B0-8F11-FF6357BCC269}">
      <dgm:prSet/>
      <dgm:spPr/>
      <dgm:t>
        <a:bodyPr/>
        <a:lstStyle/>
        <a:p>
          <a:endParaRPr lang="en-GB"/>
        </a:p>
      </dgm:t>
    </dgm:pt>
    <dgm:pt modelId="{4A5606D1-ACA8-41E4-A92E-C403873D46D9}" type="sibTrans" cxnId="{C5C13CC7-10A6-46B0-8F11-FF6357BCC269}">
      <dgm:prSet/>
      <dgm:spPr/>
      <dgm:t>
        <a:bodyPr/>
        <a:lstStyle/>
        <a:p>
          <a:endParaRPr lang="en-GB"/>
        </a:p>
      </dgm:t>
    </dgm:pt>
    <dgm:pt modelId="{ACBC11E1-5CC1-4C19-AC7F-0C54CD3DA729}" type="pres">
      <dgm:prSet presAssocID="{2C83FC16-F97F-4E46-97FC-D1B2203385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CE4FDF9-F21F-409E-8877-D2B0417518C6}" type="pres">
      <dgm:prSet presAssocID="{21C3EC97-8516-4603-B31F-1CA79729C1D1}" presName="parentText" presStyleLbl="node1" presStyleIdx="0" presStyleCnt="3" custScaleX="95555" custScaleY="67401" custLinFactNeighborX="2667" custLinFactNeighborY="-253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D7E45A-2AE7-42C9-AE41-AFB0FC1A8493}" type="pres">
      <dgm:prSet presAssocID="{21C3EC97-8516-4603-B31F-1CA79729C1D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6F2BDF-7E4F-4A6F-A160-B69994E21995}" type="pres">
      <dgm:prSet presAssocID="{6DBD93BA-B780-4943-AFB9-5513195848DE}" presName="parentText" presStyleLbl="node1" presStyleIdx="1" presStyleCnt="3" custScaleX="95999" custScaleY="67601" custLinFactNeighborX="2000" custLinFactNeighborY="-3053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3C85C2-3341-45FB-BC41-02FD520365A2}" type="pres">
      <dgm:prSet presAssocID="{6DBD93BA-B780-4943-AFB9-5513195848DE}" presName="childText" presStyleLbl="revTx" presStyleIdx="1" presStyleCnt="2" custScaleY="372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763320-B13B-4A3B-8296-7E5784A9DFE9}" type="pres">
      <dgm:prSet presAssocID="{4284409C-74F4-4325-875D-937EA412C97C}" presName="parentText" presStyleLbl="node1" presStyleIdx="2" presStyleCnt="3" custScaleX="94667" custScaleY="74278" custLinFactNeighborX="4000" custLinFactNeighborY="2723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55B1EF4-9806-4443-A29D-8E58A86DF1E8}" srcId="{2C83FC16-F97F-4E46-97FC-D1B22033850C}" destId="{21C3EC97-8516-4603-B31F-1CA79729C1D1}" srcOrd="0" destOrd="0" parTransId="{4ED74109-15B1-4427-B1D9-2711FBABB367}" sibTransId="{999A89EC-4C78-4409-B3B7-E76B5D5E483C}"/>
    <dgm:cxn modelId="{0E41A9ED-E267-431E-BB39-5C363FD92FA2}" type="presOf" srcId="{FD6D2D39-1326-4275-B3E3-F7CF3A8D63D4}" destId="{CAD7E45A-2AE7-42C9-AE41-AFB0FC1A8493}" srcOrd="0" destOrd="0" presId="urn:microsoft.com/office/officeart/2005/8/layout/vList2"/>
    <dgm:cxn modelId="{C5C13CC7-10A6-46B0-8F11-FF6357BCC269}" srcId="{6DBD93BA-B780-4943-AFB9-5513195848DE}" destId="{7C07F5D0-ED2E-4272-8563-C6EDCBCC08E6}" srcOrd="0" destOrd="0" parTransId="{6AC8BFF0-B071-4DFF-8402-18726828ACAF}" sibTransId="{4A5606D1-ACA8-41E4-A92E-C403873D46D9}"/>
    <dgm:cxn modelId="{59768E03-AECD-4EF7-9BE5-4D5A07047E51}" srcId="{21C3EC97-8516-4603-B31F-1CA79729C1D1}" destId="{FD6D2D39-1326-4275-B3E3-F7CF3A8D63D4}" srcOrd="0" destOrd="0" parTransId="{50423E3C-8FBB-47A7-8157-7DEE38B081F7}" sibTransId="{F45EC3ED-01FE-457A-92D4-B39EFAD2CC45}"/>
    <dgm:cxn modelId="{3CD18AD1-8755-4410-9DB5-BC219DE89D34}" srcId="{2C83FC16-F97F-4E46-97FC-D1B22033850C}" destId="{4284409C-74F4-4325-875D-937EA412C97C}" srcOrd="2" destOrd="0" parTransId="{84153DEA-6B5D-4658-9A99-06D9D405D255}" sibTransId="{AAE4B5D0-E452-4629-9E33-E38F9DF3D3FA}"/>
    <dgm:cxn modelId="{896B95EC-7A60-4028-8F75-CEC8E296D1F2}" type="presOf" srcId="{2C83FC16-F97F-4E46-97FC-D1B22033850C}" destId="{ACBC11E1-5CC1-4C19-AC7F-0C54CD3DA729}" srcOrd="0" destOrd="0" presId="urn:microsoft.com/office/officeart/2005/8/layout/vList2"/>
    <dgm:cxn modelId="{4AB513D4-99B6-4953-80C2-F4C5F7CA11E2}" srcId="{2C83FC16-F97F-4E46-97FC-D1B22033850C}" destId="{6DBD93BA-B780-4943-AFB9-5513195848DE}" srcOrd="1" destOrd="0" parTransId="{F5D6B6E3-0F68-4834-998A-6ACE40D27BB8}" sibTransId="{CD63FDAD-BA17-4F91-9B79-EC841A45C1C1}"/>
    <dgm:cxn modelId="{FCB59A5B-5C9A-4AD0-9C7F-A5EAA30D8D2A}" type="presOf" srcId="{4284409C-74F4-4325-875D-937EA412C97C}" destId="{38763320-B13B-4A3B-8296-7E5784A9DFE9}" srcOrd="0" destOrd="0" presId="urn:microsoft.com/office/officeart/2005/8/layout/vList2"/>
    <dgm:cxn modelId="{A2F25F69-52E6-4400-AF93-3F382E748A4A}" type="presOf" srcId="{21C3EC97-8516-4603-B31F-1CA79729C1D1}" destId="{6CE4FDF9-F21F-409E-8877-D2B0417518C6}" srcOrd="0" destOrd="0" presId="urn:microsoft.com/office/officeart/2005/8/layout/vList2"/>
    <dgm:cxn modelId="{17E3A271-1678-4E03-A99C-647D01362497}" type="presOf" srcId="{7C07F5D0-ED2E-4272-8563-C6EDCBCC08E6}" destId="{AA3C85C2-3341-45FB-BC41-02FD520365A2}" srcOrd="0" destOrd="0" presId="urn:microsoft.com/office/officeart/2005/8/layout/vList2"/>
    <dgm:cxn modelId="{7B0AEC2A-6EFB-42EE-848D-7D306933F008}" type="presOf" srcId="{6DBD93BA-B780-4943-AFB9-5513195848DE}" destId="{AC6F2BDF-7E4F-4A6F-A160-B69994E21995}" srcOrd="0" destOrd="0" presId="urn:microsoft.com/office/officeart/2005/8/layout/vList2"/>
    <dgm:cxn modelId="{8646711A-0C41-48E1-9B0B-94863070FFE3}" type="presParOf" srcId="{ACBC11E1-5CC1-4C19-AC7F-0C54CD3DA729}" destId="{6CE4FDF9-F21F-409E-8877-D2B0417518C6}" srcOrd="0" destOrd="0" presId="urn:microsoft.com/office/officeart/2005/8/layout/vList2"/>
    <dgm:cxn modelId="{C0F10147-396E-4B33-9C65-F0F27B18E7EF}" type="presParOf" srcId="{ACBC11E1-5CC1-4C19-AC7F-0C54CD3DA729}" destId="{CAD7E45A-2AE7-42C9-AE41-AFB0FC1A8493}" srcOrd="1" destOrd="0" presId="urn:microsoft.com/office/officeart/2005/8/layout/vList2"/>
    <dgm:cxn modelId="{996C56F0-D30A-4D00-B3CE-48D2E33C4BE4}" type="presParOf" srcId="{ACBC11E1-5CC1-4C19-AC7F-0C54CD3DA729}" destId="{AC6F2BDF-7E4F-4A6F-A160-B69994E21995}" srcOrd="2" destOrd="0" presId="urn:microsoft.com/office/officeart/2005/8/layout/vList2"/>
    <dgm:cxn modelId="{CB4DDA97-E0D5-49D7-93ED-02B810575D05}" type="presParOf" srcId="{ACBC11E1-5CC1-4C19-AC7F-0C54CD3DA729}" destId="{AA3C85C2-3341-45FB-BC41-02FD520365A2}" srcOrd="3" destOrd="0" presId="urn:microsoft.com/office/officeart/2005/8/layout/vList2"/>
    <dgm:cxn modelId="{32473193-990F-491A-A2F7-9FEC4932E39F}" type="presParOf" srcId="{ACBC11E1-5CC1-4C19-AC7F-0C54CD3DA729}" destId="{38763320-B13B-4A3B-8296-7E5784A9DFE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046BDA-8381-4C16-AAED-0F769F1CFE7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D6DC061-8492-4FCC-A20B-F9A6B8DE91E9}">
      <dgm:prSet phldrT="[Текст]"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en-GB" sz="2800" dirty="0" smtClean="0"/>
            <a:t>Diagnostic writing</a:t>
          </a:r>
          <a:endParaRPr lang="en-GB" sz="2800" dirty="0"/>
        </a:p>
      </dgm:t>
    </dgm:pt>
    <dgm:pt modelId="{7D18FAD5-7A0C-46F6-97EB-2270C4492294}" type="parTrans" cxnId="{95955E34-7134-4FFA-995D-F61D5EAA4613}">
      <dgm:prSet/>
      <dgm:spPr/>
      <dgm:t>
        <a:bodyPr/>
        <a:lstStyle/>
        <a:p>
          <a:endParaRPr lang="en-GB"/>
        </a:p>
      </dgm:t>
    </dgm:pt>
    <dgm:pt modelId="{98F6F01E-2197-4EF0-94D2-90E005665180}" type="sibTrans" cxnId="{95955E34-7134-4FFA-995D-F61D5EAA4613}">
      <dgm:prSet/>
      <dgm:spPr/>
      <dgm:t>
        <a:bodyPr/>
        <a:lstStyle/>
        <a:p>
          <a:endParaRPr lang="en-GB"/>
        </a:p>
      </dgm:t>
    </dgm:pt>
    <dgm:pt modelId="{71F5DB94-6CC7-4FC8-B114-0866BF9E6EBE}" type="asst">
      <dgm:prSet phldrT="[Текст]" custT="1"/>
      <dgm:spPr/>
      <dgm:t>
        <a:bodyPr/>
        <a:lstStyle/>
        <a:p>
          <a:r>
            <a:rPr lang="en-GB" sz="2800" dirty="0" smtClean="0"/>
            <a:t>Drafting &amp; redrafting</a:t>
          </a:r>
          <a:endParaRPr lang="en-GB" sz="2800" dirty="0"/>
        </a:p>
      </dgm:t>
    </dgm:pt>
    <dgm:pt modelId="{F7922BDB-2D51-4C32-8AB4-851F1B1ACFA7}" type="parTrans" cxnId="{CB563E59-93C1-4A58-8361-A788FD5A1CF5}">
      <dgm:prSet/>
      <dgm:spPr/>
      <dgm:t>
        <a:bodyPr/>
        <a:lstStyle/>
        <a:p>
          <a:endParaRPr lang="en-GB"/>
        </a:p>
      </dgm:t>
    </dgm:pt>
    <dgm:pt modelId="{D2D09AE1-B1D2-4F8C-948F-F5AA20289EF2}" type="sibTrans" cxnId="{CB563E59-93C1-4A58-8361-A788FD5A1CF5}">
      <dgm:prSet/>
      <dgm:spPr/>
      <dgm:t>
        <a:bodyPr/>
        <a:lstStyle/>
        <a:p>
          <a:endParaRPr lang="en-GB"/>
        </a:p>
      </dgm:t>
    </dgm:pt>
    <dgm:pt modelId="{EB7375D9-E9F3-4CD7-8053-11F339E18FF5}">
      <dgm:prSet phldrT="[Текст]" custT="1"/>
      <dgm:spPr/>
      <dgm:t>
        <a:bodyPr/>
        <a:lstStyle/>
        <a:p>
          <a:r>
            <a:rPr lang="en-GB" sz="2800" dirty="0" smtClean="0"/>
            <a:t>Raising awareness</a:t>
          </a:r>
          <a:endParaRPr lang="en-GB" sz="2800" dirty="0"/>
        </a:p>
      </dgm:t>
    </dgm:pt>
    <dgm:pt modelId="{B27FE6B3-C08B-4132-AAEF-CDCC83D9F5BA}" type="parTrans" cxnId="{119B2554-FA51-4400-BED0-530D8F1AA41F}">
      <dgm:prSet/>
      <dgm:spPr/>
      <dgm:t>
        <a:bodyPr/>
        <a:lstStyle/>
        <a:p>
          <a:endParaRPr lang="en-GB"/>
        </a:p>
      </dgm:t>
    </dgm:pt>
    <dgm:pt modelId="{12708C3D-DD89-49A4-928F-1DD71A5A4DBC}" type="sibTrans" cxnId="{119B2554-FA51-4400-BED0-530D8F1AA41F}">
      <dgm:prSet/>
      <dgm:spPr/>
      <dgm:t>
        <a:bodyPr/>
        <a:lstStyle/>
        <a:p>
          <a:endParaRPr lang="en-GB"/>
        </a:p>
      </dgm:t>
    </dgm:pt>
    <dgm:pt modelId="{BBE35419-175C-44C8-8EC6-573219BD2EBA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dirty="0" smtClean="0"/>
            <a:t>Focused activities</a:t>
          </a:r>
          <a:endParaRPr lang="en-GB" sz="2800" dirty="0"/>
        </a:p>
      </dgm:t>
    </dgm:pt>
    <dgm:pt modelId="{C6B5DE65-FD67-4731-B4C9-E517BDDC5C69}" type="parTrans" cxnId="{AC52F782-CFAB-466E-BC54-9301479B1456}">
      <dgm:prSet/>
      <dgm:spPr/>
      <dgm:t>
        <a:bodyPr/>
        <a:lstStyle/>
        <a:p>
          <a:endParaRPr lang="en-GB"/>
        </a:p>
      </dgm:t>
    </dgm:pt>
    <dgm:pt modelId="{AF698110-6D30-4244-86FF-BE49BD434E5D}" type="sibTrans" cxnId="{AC52F782-CFAB-466E-BC54-9301479B1456}">
      <dgm:prSet/>
      <dgm:spPr/>
      <dgm:t>
        <a:bodyPr/>
        <a:lstStyle/>
        <a:p>
          <a:endParaRPr lang="en-GB"/>
        </a:p>
      </dgm:t>
    </dgm:pt>
    <dgm:pt modelId="{13C03942-2B2E-48E7-83E1-11E25663AF22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dirty="0" smtClean="0"/>
            <a:t>Teaching strategies</a:t>
          </a:r>
        </a:p>
        <a:p>
          <a:pPr lvl="0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dirty="0"/>
        </a:p>
      </dgm:t>
    </dgm:pt>
    <dgm:pt modelId="{A5D99CF2-8C63-46E8-A458-92EDC211A797}" type="parTrans" cxnId="{DC5E85C5-EF97-4AA7-83DD-444462D92596}">
      <dgm:prSet/>
      <dgm:spPr/>
      <dgm:t>
        <a:bodyPr/>
        <a:lstStyle/>
        <a:p>
          <a:endParaRPr lang="en-GB"/>
        </a:p>
      </dgm:t>
    </dgm:pt>
    <dgm:pt modelId="{641B0E96-C8AF-44AD-9DFB-26489E6F19EB}" type="sibTrans" cxnId="{DC5E85C5-EF97-4AA7-83DD-444462D92596}">
      <dgm:prSet/>
      <dgm:spPr/>
      <dgm:t>
        <a:bodyPr/>
        <a:lstStyle/>
        <a:p>
          <a:endParaRPr lang="en-GB"/>
        </a:p>
      </dgm:t>
    </dgm:pt>
    <dgm:pt modelId="{37972099-D652-493C-9171-7D1D7EA540B7}" type="asst">
      <dgm:prSet custT="1"/>
      <dgm:spPr/>
      <dgm:t>
        <a:bodyPr/>
        <a:lstStyle/>
        <a:p>
          <a:r>
            <a:rPr lang="en-GB" sz="2800" dirty="0" smtClean="0"/>
            <a:t>Peer   teaching</a:t>
          </a:r>
          <a:endParaRPr lang="en-GB" sz="2800" dirty="0"/>
        </a:p>
      </dgm:t>
    </dgm:pt>
    <dgm:pt modelId="{E37D2D35-B470-420B-89D3-5D4CE002BDB6}" type="parTrans" cxnId="{64B39A67-860B-46C3-A425-505D53A98BA6}">
      <dgm:prSet/>
      <dgm:spPr/>
      <dgm:t>
        <a:bodyPr/>
        <a:lstStyle/>
        <a:p>
          <a:endParaRPr lang="en-GB"/>
        </a:p>
      </dgm:t>
    </dgm:pt>
    <dgm:pt modelId="{C0BC181D-AF5E-4169-A5E3-AD6B6B82B53D}" type="sibTrans" cxnId="{64B39A67-860B-46C3-A425-505D53A98BA6}">
      <dgm:prSet/>
      <dgm:spPr/>
      <dgm:t>
        <a:bodyPr/>
        <a:lstStyle/>
        <a:p>
          <a:endParaRPr lang="en-GB"/>
        </a:p>
      </dgm:t>
    </dgm:pt>
    <dgm:pt modelId="{0044EA76-1AB2-4FC5-B441-CF2F490F33CD}" type="pres">
      <dgm:prSet presAssocID="{36046BDA-8381-4C16-AAED-0F769F1CFE7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B5F48FB-17DD-47E1-A572-CCCE74BB7DF4}" type="pres">
      <dgm:prSet presAssocID="{5D6DC061-8492-4FCC-A20B-F9A6B8DE91E9}" presName="hierRoot1" presStyleCnt="0">
        <dgm:presLayoutVars>
          <dgm:hierBranch val="init"/>
        </dgm:presLayoutVars>
      </dgm:prSet>
      <dgm:spPr/>
    </dgm:pt>
    <dgm:pt modelId="{B8A1D0DC-8517-4300-B2AE-3D206F1C089D}" type="pres">
      <dgm:prSet presAssocID="{5D6DC061-8492-4FCC-A20B-F9A6B8DE91E9}" presName="rootComposite1" presStyleCnt="0"/>
      <dgm:spPr/>
    </dgm:pt>
    <dgm:pt modelId="{1AF325F5-D809-42FC-A49F-DCAB0318AB3A}" type="pres">
      <dgm:prSet presAssocID="{5D6DC061-8492-4FCC-A20B-F9A6B8DE91E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7A352A1-3E91-40D4-A653-FB1CF9D321AA}" type="pres">
      <dgm:prSet presAssocID="{5D6DC061-8492-4FCC-A20B-F9A6B8DE91E9}" presName="rootConnector1" presStyleLbl="node1" presStyleIdx="0" presStyleCnt="0"/>
      <dgm:spPr/>
      <dgm:t>
        <a:bodyPr/>
        <a:lstStyle/>
        <a:p>
          <a:endParaRPr lang="en-GB"/>
        </a:p>
      </dgm:t>
    </dgm:pt>
    <dgm:pt modelId="{C6ABB989-1C71-4269-9C4A-A07714E1A2AB}" type="pres">
      <dgm:prSet presAssocID="{5D6DC061-8492-4FCC-A20B-F9A6B8DE91E9}" presName="hierChild2" presStyleCnt="0"/>
      <dgm:spPr/>
    </dgm:pt>
    <dgm:pt modelId="{681310A1-9B51-438B-AC5D-F684368358B4}" type="pres">
      <dgm:prSet presAssocID="{B27FE6B3-C08B-4132-AAEF-CDCC83D9F5BA}" presName="Name37" presStyleLbl="parChTrans1D2" presStyleIdx="0" presStyleCnt="4"/>
      <dgm:spPr/>
      <dgm:t>
        <a:bodyPr/>
        <a:lstStyle/>
        <a:p>
          <a:endParaRPr lang="en-GB"/>
        </a:p>
      </dgm:t>
    </dgm:pt>
    <dgm:pt modelId="{CB80F6F6-6CE5-4E1E-9FCB-A9D67341A566}" type="pres">
      <dgm:prSet presAssocID="{EB7375D9-E9F3-4CD7-8053-11F339E18FF5}" presName="hierRoot2" presStyleCnt="0">
        <dgm:presLayoutVars>
          <dgm:hierBranch val="init"/>
        </dgm:presLayoutVars>
      </dgm:prSet>
      <dgm:spPr/>
    </dgm:pt>
    <dgm:pt modelId="{56A6BEE3-A86F-4177-B2D4-48D1947FB970}" type="pres">
      <dgm:prSet presAssocID="{EB7375D9-E9F3-4CD7-8053-11F339E18FF5}" presName="rootComposite" presStyleCnt="0"/>
      <dgm:spPr/>
    </dgm:pt>
    <dgm:pt modelId="{8C72E982-91F7-42CE-A400-2AABD0C87E0A}" type="pres">
      <dgm:prSet presAssocID="{EB7375D9-E9F3-4CD7-8053-11F339E18FF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76E7943-F106-49D3-8597-EBDB8DC60532}" type="pres">
      <dgm:prSet presAssocID="{EB7375D9-E9F3-4CD7-8053-11F339E18FF5}" presName="rootConnector" presStyleLbl="node2" presStyleIdx="0" presStyleCnt="3"/>
      <dgm:spPr/>
      <dgm:t>
        <a:bodyPr/>
        <a:lstStyle/>
        <a:p>
          <a:endParaRPr lang="en-GB"/>
        </a:p>
      </dgm:t>
    </dgm:pt>
    <dgm:pt modelId="{B8B3A07F-13CE-4379-8AC7-A7A1967889F2}" type="pres">
      <dgm:prSet presAssocID="{EB7375D9-E9F3-4CD7-8053-11F339E18FF5}" presName="hierChild4" presStyleCnt="0"/>
      <dgm:spPr/>
    </dgm:pt>
    <dgm:pt modelId="{5F657A83-099C-498C-8D3D-741DDB5B4626}" type="pres">
      <dgm:prSet presAssocID="{EB7375D9-E9F3-4CD7-8053-11F339E18FF5}" presName="hierChild5" presStyleCnt="0"/>
      <dgm:spPr/>
    </dgm:pt>
    <dgm:pt modelId="{E33089D2-6DAD-4C50-A902-40F8F83EC12F}" type="pres">
      <dgm:prSet presAssocID="{C6B5DE65-FD67-4731-B4C9-E517BDDC5C69}" presName="Name37" presStyleLbl="parChTrans1D2" presStyleIdx="1" presStyleCnt="4"/>
      <dgm:spPr/>
      <dgm:t>
        <a:bodyPr/>
        <a:lstStyle/>
        <a:p>
          <a:endParaRPr lang="en-GB"/>
        </a:p>
      </dgm:t>
    </dgm:pt>
    <dgm:pt modelId="{315D6E31-C8E8-497A-9A0D-D534943C34D0}" type="pres">
      <dgm:prSet presAssocID="{BBE35419-175C-44C8-8EC6-573219BD2EBA}" presName="hierRoot2" presStyleCnt="0">
        <dgm:presLayoutVars>
          <dgm:hierBranch val="init"/>
        </dgm:presLayoutVars>
      </dgm:prSet>
      <dgm:spPr/>
    </dgm:pt>
    <dgm:pt modelId="{03D0AD95-1E18-4ABE-8811-6096FFC500DA}" type="pres">
      <dgm:prSet presAssocID="{BBE35419-175C-44C8-8EC6-573219BD2EBA}" presName="rootComposite" presStyleCnt="0"/>
      <dgm:spPr/>
    </dgm:pt>
    <dgm:pt modelId="{4CC546FD-7431-48CC-88CB-4A45661BA836}" type="pres">
      <dgm:prSet presAssocID="{BBE35419-175C-44C8-8EC6-573219BD2EB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6A1E56E-0419-4E23-AA02-BDB689A495EC}" type="pres">
      <dgm:prSet presAssocID="{BBE35419-175C-44C8-8EC6-573219BD2EBA}" presName="rootConnector" presStyleLbl="node2" presStyleIdx="1" presStyleCnt="3"/>
      <dgm:spPr/>
      <dgm:t>
        <a:bodyPr/>
        <a:lstStyle/>
        <a:p>
          <a:endParaRPr lang="en-GB"/>
        </a:p>
      </dgm:t>
    </dgm:pt>
    <dgm:pt modelId="{22855F41-0265-4224-B527-2964966ED7BF}" type="pres">
      <dgm:prSet presAssocID="{BBE35419-175C-44C8-8EC6-573219BD2EBA}" presName="hierChild4" presStyleCnt="0"/>
      <dgm:spPr/>
    </dgm:pt>
    <dgm:pt modelId="{E98779F8-C1B1-4F36-B335-8D98E6253F40}" type="pres">
      <dgm:prSet presAssocID="{BBE35419-175C-44C8-8EC6-573219BD2EBA}" presName="hierChild5" presStyleCnt="0"/>
      <dgm:spPr/>
    </dgm:pt>
    <dgm:pt modelId="{DD619682-B328-432B-9115-7AE9225CE694}" type="pres">
      <dgm:prSet presAssocID="{A5D99CF2-8C63-46E8-A458-92EDC211A797}" presName="Name37" presStyleLbl="parChTrans1D2" presStyleIdx="2" presStyleCnt="4"/>
      <dgm:spPr/>
      <dgm:t>
        <a:bodyPr/>
        <a:lstStyle/>
        <a:p>
          <a:endParaRPr lang="en-GB"/>
        </a:p>
      </dgm:t>
    </dgm:pt>
    <dgm:pt modelId="{7585F92F-5A28-4B51-897D-E8BF909E5441}" type="pres">
      <dgm:prSet presAssocID="{13C03942-2B2E-48E7-83E1-11E25663AF22}" presName="hierRoot2" presStyleCnt="0">
        <dgm:presLayoutVars>
          <dgm:hierBranch val="init"/>
        </dgm:presLayoutVars>
      </dgm:prSet>
      <dgm:spPr/>
    </dgm:pt>
    <dgm:pt modelId="{A604D6F0-9481-4E61-B5E6-A104645A4703}" type="pres">
      <dgm:prSet presAssocID="{13C03942-2B2E-48E7-83E1-11E25663AF22}" presName="rootComposite" presStyleCnt="0"/>
      <dgm:spPr/>
    </dgm:pt>
    <dgm:pt modelId="{C36AC881-1916-485D-8E82-515681D53773}" type="pres">
      <dgm:prSet presAssocID="{13C03942-2B2E-48E7-83E1-11E25663AF2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85A5515-A3F8-4D7E-A2D9-CAA7B8F620BF}" type="pres">
      <dgm:prSet presAssocID="{13C03942-2B2E-48E7-83E1-11E25663AF22}" presName="rootConnector" presStyleLbl="node2" presStyleIdx="2" presStyleCnt="3"/>
      <dgm:spPr/>
      <dgm:t>
        <a:bodyPr/>
        <a:lstStyle/>
        <a:p>
          <a:endParaRPr lang="en-GB"/>
        </a:p>
      </dgm:t>
    </dgm:pt>
    <dgm:pt modelId="{60468A67-BA0B-413F-8E75-0AC104CD65DE}" type="pres">
      <dgm:prSet presAssocID="{13C03942-2B2E-48E7-83E1-11E25663AF22}" presName="hierChild4" presStyleCnt="0"/>
      <dgm:spPr/>
    </dgm:pt>
    <dgm:pt modelId="{7F314F20-073E-4771-BCD8-488710AA4F19}" type="pres">
      <dgm:prSet presAssocID="{13C03942-2B2E-48E7-83E1-11E25663AF22}" presName="hierChild5" presStyleCnt="0"/>
      <dgm:spPr/>
    </dgm:pt>
    <dgm:pt modelId="{57BADB6E-A042-464C-BF81-47821D7B24CF}" type="pres">
      <dgm:prSet presAssocID="{5D6DC061-8492-4FCC-A20B-F9A6B8DE91E9}" presName="hierChild3" presStyleCnt="0"/>
      <dgm:spPr/>
    </dgm:pt>
    <dgm:pt modelId="{3047D674-144C-4097-BF6B-A74AADA45814}" type="pres">
      <dgm:prSet presAssocID="{F7922BDB-2D51-4C32-8AB4-851F1B1ACFA7}" presName="Name111" presStyleLbl="parChTrans1D2" presStyleIdx="3" presStyleCnt="4"/>
      <dgm:spPr/>
      <dgm:t>
        <a:bodyPr/>
        <a:lstStyle/>
        <a:p>
          <a:endParaRPr lang="en-GB"/>
        </a:p>
      </dgm:t>
    </dgm:pt>
    <dgm:pt modelId="{FD0AE214-09E1-4289-AA0B-D3DFD187A7F4}" type="pres">
      <dgm:prSet presAssocID="{71F5DB94-6CC7-4FC8-B114-0866BF9E6EBE}" presName="hierRoot3" presStyleCnt="0">
        <dgm:presLayoutVars>
          <dgm:hierBranch val="init"/>
        </dgm:presLayoutVars>
      </dgm:prSet>
      <dgm:spPr/>
    </dgm:pt>
    <dgm:pt modelId="{677DA84C-2445-4CC4-B869-EAD05F4E4187}" type="pres">
      <dgm:prSet presAssocID="{71F5DB94-6CC7-4FC8-B114-0866BF9E6EBE}" presName="rootComposite3" presStyleCnt="0"/>
      <dgm:spPr/>
    </dgm:pt>
    <dgm:pt modelId="{B4CDBDF6-9214-43D3-A915-B2494BE9351D}" type="pres">
      <dgm:prSet presAssocID="{71F5DB94-6CC7-4FC8-B114-0866BF9E6EBE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E5BA477-1574-4367-851C-4DA23FB6A6E9}" type="pres">
      <dgm:prSet presAssocID="{71F5DB94-6CC7-4FC8-B114-0866BF9E6EBE}" presName="rootConnector3" presStyleLbl="asst1" presStyleIdx="0" presStyleCnt="2"/>
      <dgm:spPr/>
      <dgm:t>
        <a:bodyPr/>
        <a:lstStyle/>
        <a:p>
          <a:endParaRPr lang="en-GB"/>
        </a:p>
      </dgm:t>
    </dgm:pt>
    <dgm:pt modelId="{2E74DF83-B255-4E48-AAD5-CF52E2E35F03}" type="pres">
      <dgm:prSet presAssocID="{71F5DB94-6CC7-4FC8-B114-0866BF9E6EBE}" presName="hierChild6" presStyleCnt="0"/>
      <dgm:spPr/>
    </dgm:pt>
    <dgm:pt modelId="{1BFE0E93-FF03-4EE5-81C5-3722A57B6102}" type="pres">
      <dgm:prSet presAssocID="{71F5DB94-6CC7-4FC8-B114-0866BF9E6EBE}" presName="hierChild7" presStyleCnt="0"/>
      <dgm:spPr/>
    </dgm:pt>
    <dgm:pt modelId="{2F5973DD-A318-44AA-9C16-562C75081569}" type="pres">
      <dgm:prSet presAssocID="{E37D2D35-B470-420B-89D3-5D4CE002BDB6}" presName="Name111" presStyleLbl="parChTrans1D3" presStyleIdx="0" presStyleCnt="1"/>
      <dgm:spPr/>
      <dgm:t>
        <a:bodyPr/>
        <a:lstStyle/>
        <a:p>
          <a:endParaRPr lang="en-GB"/>
        </a:p>
      </dgm:t>
    </dgm:pt>
    <dgm:pt modelId="{0E239FE7-073C-4B3C-B166-5122FE3FE53B}" type="pres">
      <dgm:prSet presAssocID="{37972099-D652-493C-9171-7D1D7EA540B7}" presName="hierRoot3" presStyleCnt="0">
        <dgm:presLayoutVars>
          <dgm:hierBranch val="init"/>
        </dgm:presLayoutVars>
      </dgm:prSet>
      <dgm:spPr/>
    </dgm:pt>
    <dgm:pt modelId="{2B02615D-E290-44C2-AF7E-565DA14FF585}" type="pres">
      <dgm:prSet presAssocID="{37972099-D652-493C-9171-7D1D7EA540B7}" presName="rootComposite3" presStyleCnt="0"/>
      <dgm:spPr/>
    </dgm:pt>
    <dgm:pt modelId="{2ECBE877-C4C8-4898-A2BE-B15573E37DFE}" type="pres">
      <dgm:prSet presAssocID="{37972099-D652-493C-9171-7D1D7EA540B7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052981B-A9E2-442E-AA85-663134893B39}" type="pres">
      <dgm:prSet presAssocID="{37972099-D652-493C-9171-7D1D7EA540B7}" presName="rootConnector3" presStyleLbl="asst1" presStyleIdx="1" presStyleCnt="2"/>
      <dgm:spPr/>
      <dgm:t>
        <a:bodyPr/>
        <a:lstStyle/>
        <a:p>
          <a:endParaRPr lang="en-GB"/>
        </a:p>
      </dgm:t>
    </dgm:pt>
    <dgm:pt modelId="{F0C2793D-A942-473D-848F-B9C890489014}" type="pres">
      <dgm:prSet presAssocID="{37972099-D652-493C-9171-7D1D7EA540B7}" presName="hierChild6" presStyleCnt="0"/>
      <dgm:spPr/>
    </dgm:pt>
    <dgm:pt modelId="{F1742522-0522-488C-8646-0D49D6FA3991}" type="pres">
      <dgm:prSet presAssocID="{37972099-D652-493C-9171-7D1D7EA540B7}" presName="hierChild7" presStyleCnt="0"/>
      <dgm:spPr/>
    </dgm:pt>
  </dgm:ptLst>
  <dgm:cxnLst>
    <dgm:cxn modelId="{DC5E85C5-EF97-4AA7-83DD-444462D92596}" srcId="{5D6DC061-8492-4FCC-A20B-F9A6B8DE91E9}" destId="{13C03942-2B2E-48E7-83E1-11E25663AF22}" srcOrd="3" destOrd="0" parTransId="{A5D99CF2-8C63-46E8-A458-92EDC211A797}" sibTransId="{641B0E96-C8AF-44AD-9DFB-26489E6F19EB}"/>
    <dgm:cxn modelId="{68D9CFA4-8D74-4C1A-81DC-1731DB1C48BD}" type="presOf" srcId="{13C03942-2B2E-48E7-83E1-11E25663AF22}" destId="{C36AC881-1916-485D-8E82-515681D53773}" srcOrd="0" destOrd="0" presId="urn:microsoft.com/office/officeart/2005/8/layout/orgChart1"/>
    <dgm:cxn modelId="{4CCC0E99-4883-4F1D-90C7-966FE55D9C29}" type="presOf" srcId="{EB7375D9-E9F3-4CD7-8053-11F339E18FF5}" destId="{F76E7943-F106-49D3-8597-EBDB8DC60532}" srcOrd="1" destOrd="0" presId="urn:microsoft.com/office/officeart/2005/8/layout/orgChart1"/>
    <dgm:cxn modelId="{CB563E59-93C1-4A58-8361-A788FD5A1CF5}" srcId="{5D6DC061-8492-4FCC-A20B-F9A6B8DE91E9}" destId="{71F5DB94-6CC7-4FC8-B114-0866BF9E6EBE}" srcOrd="0" destOrd="0" parTransId="{F7922BDB-2D51-4C32-8AB4-851F1B1ACFA7}" sibTransId="{D2D09AE1-B1D2-4F8C-948F-F5AA20289EF2}"/>
    <dgm:cxn modelId="{86362648-B5DC-4703-993D-58B6AF2311D8}" type="presOf" srcId="{71F5DB94-6CC7-4FC8-B114-0866BF9E6EBE}" destId="{CE5BA477-1574-4367-851C-4DA23FB6A6E9}" srcOrd="1" destOrd="0" presId="urn:microsoft.com/office/officeart/2005/8/layout/orgChart1"/>
    <dgm:cxn modelId="{5B72FD77-4D24-41CD-B227-41079321ABA8}" type="presOf" srcId="{BBE35419-175C-44C8-8EC6-573219BD2EBA}" destId="{C6A1E56E-0419-4E23-AA02-BDB689A495EC}" srcOrd="1" destOrd="0" presId="urn:microsoft.com/office/officeart/2005/8/layout/orgChart1"/>
    <dgm:cxn modelId="{119B2554-FA51-4400-BED0-530D8F1AA41F}" srcId="{5D6DC061-8492-4FCC-A20B-F9A6B8DE91E9}" destId="{EB7375D9-E9F3-4CD7-8053-11F339E18FF5}" srcOrd="1" destOrd="0" parTransId="{B27FE6B3-C08B-4132-AAEF-CDCC83D9F5BA}" sibTransId="{12708C3D-DD89-49A4-928F-1DD71A5A4DBC}"/>
    <dgm:cxn modelId="{BD8FF8D1-1FD7-4B87-8DB8-B97C55B57EE7}" type="presOf" srcId="{EB7375D9-E9F3-4CD7-8053-11F339E18FF5}" destId="{8C72E982-91F7-42CE-A400-2AABD0C87E0A}" srcOrd="0" destOrd="0" presId="urn:microsoft.com/office/officeart/2005/8/layout/orgChart1"/>
    <dgm:cxn modelId="{AC52F782-CFAB-466E-BC54-9301479B1456}" srcId="{5D6DC061-8492-4FCC-A20B-F9A6B8DE91E9}" destId="{BBE35419-175C-44C8-8EC6-573219BD2EBA}" srcOrd="2" destOrd="0" parTransId="{C6B5DE65-FD67-4731-B4C9-E517BDDC5C69}" sibTransId="{AF698110-6D30-4244-86FF-BE49BD434E5D}"/>
    <dgm:cxn modelId="{1855ED0F-D364-4218-94C0-4EB1D08C121A}" type="presOf" srcId="{E37D2D35-B470-420B-89D3-5D4CE002BDB6}" destId="{2F5973DD-A318-44AA-9C16-562C75081569}" srcOrd="0" destOrd="0" presId="urn:microsoft.com/office/officeart/2005/8/layout/orgChart1"/>
    <dgm:cxn modelId="{4E59B774-3B1D-4740-95FD-386714EF14A9}" type="presOf" srcId="{BBE35419-175C-44C8-8EC6-573219BD2EBA}" destId="{4CC546FD-7431-48CC-88CB-4A45661BA836}" srcOrd="0" destOrd="0" presId="urn:microsoft.com/office/officeart/2005/8/layout/orgChart1"/>
    <dgm:cxn modelId="{7D7A0A30-AB89-4E65-B9B7-1F3B17DED4A7}" type="presOf" srcId="{5D6DC061-8492-4FCC-A20B-F9A6B8DE91E9}" destId="{1AF325F5-D809-42FC-A49F-DCAB0318AB3A}" srcOrd="0" destOrd="0" presId="urn:microsoft.com/office/officeart/2005/8/layout/orgChart1"/>
    <dgm:cxn modelId="{4EB8F927-891E-4FD7-8647-30437A065F05}" type="presOf" srcId="{37972099-D652-493C-9171-7D1D7EA540B7}" destId="{2ECBE877-C4C8-4898-A2BE-B15573E37DFE}" srcOrd="0" destOrd="0" presId="urn:microsoft.com/office/officeart/2005/8/layout/orgChart1"/>
    <dgm:cxn modelId="{CAC7BF02-78F3-413F-B5ED-ED76D987B5F1}" type="presOf" srcId="{71F5DB94-6CC7-4FC8-B114-0866BF9E6EBE}" destId="{B4CDBDF6-9214-43D3-A915-B2494BE9351D}" srcOrd="0" destOrd="0" presId="urn:microsoft.com/office/officeart/2005/8/layout/orgChart1"/>
    <dgm:cxn modelId="{5A4E05E2-5EB2-41C4-9703-7C727917DB07}" type="presOf" srcId="{A5D99CF2-8C63-46E8-A458-92EDC211A797}" destId="{DD619682-B328-432B-9115-7AE9225CE694}" srcOrd="0" destOrd="0" presId="urn:microsoft.com/office/officeart/2005/8/layout/orgChart1"/>
    <dgm:cxn modelId="{64B39A67-860B-46C3-A425-505D53A98BA6}" srcId="{71F5DB94-6CC7-4FC8-B114-0866BF9E6EBE}" destId="{37972099-D652-493C-9171-7D1D7EA540B7}" srcOrd="0" destOrd="0" parTransId="{E37D2D35-B470-420B-89D3-5D4CE002BDB6}" sibTransId="{C0BC181D-AF5E-4169-A5E3-AD6B6B82B53D}"/>
    <dgm:cxn modelId="{DA43076E-D81F-4C86-9480-D86B0B9847D4}" type="presOf" srcId="{C6B5DE65-FD67-4731-B4C9-E517BDDC5C69}" destId="{E33089D2-6DAD-4C50-A902-40F8F83EC12F}" srcOrd="0" destOrd="0" presId="urn:microsoft.com/office/officeart/2005/8/layout/orgChart1"/>
    <dgm:cxn modelId="{43C3C013-83EA-4B48-87D0-87C655585CAB}" type="presOf" srcId="{F7922BDB-2D51-4C32-8AB4-851F1B1ACFA7}" destId="{3047D674-144C-4097-BF6B-A74AADA45814}" srcOrd="0" destOrd="0" presId="urn:microsoft.com/office/officeart/2005/8/layout/orgChart1"/>
    <dgm:cxn modelId="{BF249DB2-5BB0-4117-B017-26BF2E3836C7}" type="presOf" srcId="{5D6DC061-8492-4FCC-A20B-F9A6B8DE91E9}" destId="{A7A352A1-3E91-40D4-A653-FB1CF9D321AA}" srcOrd="1" destOrd="0" presId="urn:microsoft.com/office/officeart/2005/8/layout/orgChart1"/>
    <dgm:cxn modelId="{45B86A33-51BA-44BB-8E8F-60C414990853}" type="presOf" srcId="{B27FE6B3-C08B-4132-AAEF-CDCC83D9F5BA}" destId="{681310A1-9B51-438B-AC5D-F684368358B4}" srcOrd="0" destOrd="0" presId="urn:microsoft.com/office/officeart/2005/8/layout/orgChart1"/>
    <dgm:cxn modelId="{9B572ECC-9CD8-46E2-98FE-6A01CF26CEBA}" type="presOf" srcId="{37972099-D652-493C-9171-7D1D7EA540B7}" destId="{B052981B-A9E2-442E-AA85-663134893B39}" srcOrd="1" destOrd="0" presId="urn:microsoft.com/office/officeart/2005/8/layout/orgChart1"/>
    <dgm:cxn modelId="{06ED5F4B-B6A4-4462-9797-7EF5975369F5}" type="presOf" srcId="{36046BDA-8381-4C16-AAED-0F769F1CFE79}" destId="{0044EA76-1AB2-4FC5-B441-CF2F490F33CD}" srcOrd="0" destOrd="0" presId="urn:microsoft.com/office/officeart/2005/8/layout/orgChart1"/>
    <dgm:cxn modelId="{95955E34-7134-4FFA-995D-F61D5EAA4613}" srcId="{36046BDA-8381-4C16-AAED-0F769F1CFE79}" destId="{5D6DC061-8492-4FCC-A20B-F9A6B8DE91E9}" srcOrd="0" destOrd="0" parTransId="{7D18FAD5-7A0C-46F6-97EB-2270C4492294}" sibTransId="{98F6F01E-2197-4EF0-94D2-90E005665180}"/>
    <dgm:cxn modelId="{54CB076E-7CB9-4C45-93B7-74C1584AE31B}" type="presOf" srcId="{13C03942-2B2E-48E7-83E1-11E25663AF22}" destId="{785A5515-A3F8-4D7E-A2D9-CAA7B8F620BF}" srcOrd="1" destOrd="0" presId="urn:microsoft.com/office/officeart/2005/8/layout/orgChart1"/>
    <dgm:cxn modelId="{E7FC2CA3-281E-4B28-A576-0EC51F8B6406}" type="presParOf" srcId="{0044EA76-1AB2-4FC5-B441-CF2F490F33CD}" destId="{FB5F48FB-17DD-47E1-A572-CCCE74BB7DF4}" srcOrd="0" destOrd="0" presId="urn:microsoft.com/office/officeart/2005/8/layout/orgChart1"/>
    <dgm:cxn modelId="{D76787F8-6D31-4C99-822F-35BDD08A3180}" type="presParOf" srcId="{FB5F48FB-17DD-47E1-A572-CCCE74BB7DF4}" destId="{B8A1D0DC-8517-4300-B2AE-3D206F1C089D}" srcOrd="0" destOrd="0" presId="urn:microsoft.com/office/officeart/2005/8/layout/orgChart1"/>
    <dgm:cxn modelId="{A1C38D7E-4E11-40F7-B788-E295647BAE1C}" type="presParOf" srcId="{B8A1D0DC-8517-4300-B2AE-3D206F1C089D}" destId="{1AF325F5-D809-42FC-A49F-DCAB0318AB3A}" srcOrd="0" destOrd="0" presId="urn:microsoft.com/office/officeart/2005/8/layout/orgChart1"/>
    <dgm:cxn modelId="{05F8E746-E355-4B22-897E-9917526CCA95}" type="presParOf" srcId="{B8A1D0DC-8517-4300-B2AE-3D206F1C089D}" destId="{A7A352A1-3E91-40D4-A653-FB1CF9D321AA}" srcOrd="1" destOrd="0" presId="urn:microsoft.com/office/officeart/2005/8/layout/orgChart1"/>
    <dgm:cxn modelId="{C6FA9DB5-971C-4212-9B19-38679FCC3C1B}" type="presParOf" srcId="{FB5F48FB-17DD-47E1-A572-CCCE74BB7DF4}" destId="{C6ABB989-1C71-4269-9C4A-A07714E1A2AB}" srcOrd="1" destOrd="0" presId="urn:microsoft.com/office/officeart/2005/8/layout/orgChart1"/>
    <dgm:cxn modelId="{B74FE9B0-89A4-47B5-B09E-EBEA96A8F43A}" type="presParOf" srcId="{C6ABB989-1C71-4269-9C4A-A07714E1A2AB}" destId="{681310A1-9B51-438B-AC5D-F684368358B4}" srcOrd="0" destOrd="0" presId="urn:microsoft.com/office/officeart/2005/8/layout/orgChart1"/>
    <dgm:cxn modelId="{CB5A56A7-E5E8-4EA6-BF31-2847997B17DD}" type="presParOf" srcId="{C6ABB989-1C71-4269-9C4A-A07714E1A2AB}" destId="{CB80F6F6-6CE5-4E1E-9FCB-A9D67341A566}" srcOrd="1" destOrd="0" presId="urn:microsoft.com/office/officeart/2005/8/layout/orgChart1"/>
    <dgm:cxn modelId="{0201499B-B140-473F-9B73-55125BCD20A9}" type="presParOf" srcId="{CB80F6F6-6CE5-4E1E-9FCB-A9D67341A566}" destId="{56A6BEE3-A86F-4177-B2D4-48D1947FB970}" srcOrd="0" destOrd="0" presId="urn:microsoft.com/office/officeart/2005/8/layout/orgChart1"/>
    <dgm:cxn modelId="{3B7D2E91-EFC4-4572-968E-6985F761E431}" type="presParOf" srcId="{56A6BEE3-A86F-4177-B2D4-48D1947FB970}" destId="{8C72E982-91F7-42CE-A400-2AABD0C87E0A}" srcOrd="0" destOrd="0" presId="urn:microsoft.com/office/officeart/2005/8/layout/orgChart1"/>
    <dgm:cxn modelId="{565F4E03-9531-4635-81E2-DB7436AB12ED}" type="presParOf" srcId="{56A6BEE3-A86F-4177-B2D4-48D1947FB970}" destId="{F76E7943-F106-49D3-8597-EBDB8DC60532}" srcOrd="1" destOrd="0" presId="urn:microsoft.com/office/officeart/2005/8/layout/orgChart1"/>
    <dgm:cxn modelId="{152AF582-8B79-4A7C-BCC8-4FB2FF46D568}" type="presParOf" srcId="{CB80F6F6-6CE5-4E1E-9FCB-A9D67341A566}" destId="{B8B3A07F-13CE-4379-8AC7-A7A1967889F2}" srcOrd="1" destOrd="0" presId="urn:microsoft.com/office/officeart/2005/8/layout/orgChart1"/>
    <dgm:cxn modelId="{4C183C25-D6CD-4934-AD82-61027E928FB4}" type="presParOf" srcId="{CB80F6F6-6CE5-4E1E-9FCB-A9D67341A566}" destId="{5F657A83-099C-498C-8D3D-741DDB5B4626}" srcOrd="2" destOrd="0" presId="urn:microsoft.com/office/officeart/2005/8/layout/orgChart1"/>
    <dgm:cxn modelId="{F524D377-06D7-4E5B-A6DE-19386017391E}" type="presParOf" srcId="{C6ABB989-1C71-4269-9C4A-A07714E1A2AB}" destId="{E33089D2-6DAD-4C50-A902-40F8F83EC12F}" srcOrd="2" destOrd="0" presId="urn:microsoft.com/office/officeart/2005/8/layout/orgChart1"/>
    <dgm:cxn modelId="{6BDFA08E-22D2-4475-BF03-F91A3960BE3B}" type="presParOf" srcId="{C6ABB989-1C71-4269-9C4A-A07714E1A2AB}" destId="{315D6E31-C8E8-497A-9A0D-D534943C34D0}" srcOrd="3" destOrd="0" presId="urn:microsoft.com/office/officeart/2005/8/layout/orgChart1"/>
    <dgm:cxn modelId="{4499E093-98BA-47CD-A53C-57BD76564C85}" type="presParOf" srcId="{315D6E31-C8E8-497A-9A0D-D534943C34D0}" destId="{03D0AD95-1E18-4ABE-8811-6096FFC500DA}" srcOrd="0" destOrd="0" presId="urn:microsoft.com/office/officeart/2005/8/layout/orgChart1"/>
    <dgm:cxn modelId="{2BA38685-6702-43E2-A7F0-E9B5C276C1A5}" type="presParOf" srcId="{03D0AD95-1E18-4ABE-8811-6096FFC500DA}" destId="{4CC546FD-7431-48CC-88CB-4A45661BA836}" srcOrd="0" destOrd="0" presId="urn:microsoft.com/office/officeart/2005/8/layout/orgChart1"/>
    <dgm:cxn modelId="{46060FA0-6645-4C9A-9D78-E126B59F21FE}" type="presParOf" srcId="{03D0AD95-1E18-4ABE-8811-6096FFC500DA}" destId="{C6A1E56E-0419-4E23-AA02-BDB689A495EC}" srcOrd="1" destOrd="0" presId="urn:microsoft.com/office/officeart/2005/8/layout/orgChart1"/>
    <dgm:cxn modelId="{4CE6596C-F475-4F51-96E6-E080DF98D4B4}" type="presParOf" srcId="{315D6E31-C8E8-497A-9A0D-D534943C34D0}" destId="{22855F41-0265-4224-B527-2964966ED7BF}" srcOrd="1" destOrd="0" presId="urn:microsoft.com/office/officeart/2005/8/layout/orgChart1"/>
    <dgm:cxn modelId="{EF3BE010-4DE7-4B36-A8EC-DC58EFF99671}" type="presParOf" srcId="{315D6E31-C8E8-497A-9A0D-D534943C34D0}" destId="{E98779F8-C1B1-4F36-B335-8D98E6253F40}" srcOrd="2" destOrd="0" presId="urn:microsoft.com/office/officeart/2005/8/layout/orgChart1"/>
    <dgm:cxn modelId="{E76A05BC-990B-4CA5-AA1C-2535662FE30C}" type="presParOf" srcId="{C6ABB989-1C71-4269-9C4A-A07714E1A2AB}" destId="{DD619682-B328-432B-9115-7AE9225CE694}" srcOrd="4" destOrd="0" presId="urn:microsoft.com/office/officeart/2005/8/layout/orgChart1"/>
    <dgm:cxn modelId="{C4F4BA40-878A-4535-97F6-5B89149C4C48}" type="presParOf" srcId="{C6ABB989-1C71-4269-9C4A-A07714E1A2AB}" destId="{7585F92F-5A28-4B51-897D-E8BF909E5441}" srcOrd="5" destOrd="0" presId="urn:microsoft.com/office/officeart/2005/8/layout/orgChart1"/>
    <dgm:cxn modelId="{5E7EB0F6-FB7F-4DF9-81E7-88505E277047}" type="presParOf" srcId="{7585F92F-5A28-4B51-897D-E8BF909E5441}" destId="{A604D6F0-9481-4E61-B5E6-A104645A4703}" srcOrd="0" destOrd="0" presId="urn:microsoft.com/office/officeart/2005/8/layout/orgChart1"/>
    <dgm:cxn modelId="{23323F06-96EB-4DB0-B7EE-4D021BC10D46}" type="presParOf" srcId="{A604D6F0-9481-4E61-B5E6-A104645A4703}" destId="{C36AC881-1916-485D-8E82-515681D53773}" srcOrd="0" destOrd="0" presId="urn:microsoft.com/office/officeart/2005/8/layout/orgChart1"/>
    <dgm:cxn modelId="{9AD4C399-0B46-490C-9B0C-7A3A21EC3DFE}" type="presParOf" srcId="{A604D6F0-9481-4E61-B5E6-A104645A4703}" destId="{785A5515-A3F8-4D7E-A2D9-CAA7B8F620BF}" srcOrd="1" destOrd="0" presId="urn:microsoft.com/office/officeart/2005/8/layout/orgChart1"/>
    <dgm:cxn modelId="{B4ABDD2D-AA74-46C4-B8B1-1F9E9E6A434B}" type="presParOf" srcId="{7585F92F-5A28-4B51-897D-E8BF909E5441}" destId="{60468A67-BA0B-413F-8E75-0AC104CD65DE}" srcOrd="1" destOrd="0" presId="urn:microsoft.com/office/officeart/2005/8/layout/orgChart1"/>
    <dgm:cxn modelId="{F90F304F-B7D1-4642-B856-863FA55FDFE0}" type="presParOf" srcId="{7585F92F-5A28-4B51-897D-E8BF909E5441}" destId="{7F314F20-073E-4771-BCD8-488710AA4F19}" srcOrd="2" destOrd="0" presId="urn:microsoft.com/office/officeart/2005/8/layout/orgChart1"/>
    <dgm:cxn modelId="{39F96A42-B6A9-4A75-BF32-C7E18F9B800F}" type="presParOf" srcId="{FB5F48FB-17DD-47E1-A572-CCCE74BB7DF4}" destId="{57BADB6E-A042-464C-BF81-47821D7B24CF}" srcOrd="2" destOrd="0" presId="urn:microsoft.com/office/officeart/2005/8/layout/orgChart1"/>
    <dgm:cxn modelId="{A9FED39E-73BE-4076-8C9B-7E50C6C86F20}" type="presParOf" srcId="{57BADB6E-A042-464C-BF81-47821D7B24CF}" destId="{3047D674-144C-4097-BF6B-A74AADA45814}" srcOrd="0" destOrd="0" presId="urn:microsoft.com/office/officeart/2005/8/layout/orgChart1"/>
    <dgm:cxn modelId="{B54351EB-CBAB-48B1-A2EA-F015DE843735}" type="presParOf" srcId="{57BADB6E-A042-464C-BF81-47821D7B24CF}" destId="{FD0AE214-09E1-4289-AA0B-D3DFD187A7F4}" srcOrd="1" destOrd="0" presId="urn:microsoft.com/office/officeart/2005/8/layout/orgChart1"/>
    <dgm:cxn modelId="{B7B70F68-3672-4414-A7D3-A648E5B9E9AA}" type="presParOf" srcId="{FD0AE214-09E1-4289-AA0B-D3DFD187A7F4}" destId="{677DA84C-2445-4CC4-B869-EAD05F4E4187}" srcOrd="0" destOrd="0" presId="urn:microsoft.com/office/officeart/2005/8/layout/orgChart1"/>
    <dgm:cxn modelId="{9DF1615A-DAC9-4FEC-8F37-AE126880D917}" type="presParOf" srcId="{677DA84C-2445-4CC4-B869-EAD05F4E4187}" destId="{B4CDBDF6-9214-43D3-A915-B2494BE9351D}" srcOrd="0" destOrd="0" presId="urn:microsoft.com/office/officeart/2005/8/layout/orgChart1"/>
    <dgm:cxn modelId="{965150A8-AC4D-4EB6-9FAC-F158895B0773}" type="presParOf" srcId="{677DA84C-2445-4CC4-B869-EAD05F4E4187}" destId="{CE5BA477-1574-4367-851C-4DA23FB6A6E9}" srcOrd="1" destOrd="0" presId="urn:microsoft.com/office/officeart/2005/8/layout/orgChart1"/>
    <dgm:cxn modelId="{9E724A30-5F81-48EA-90A2-59B14144C181}" type="presParOf" srcId="{FD0AE214-09E1-4289-AA0B-D3DFD187A7F4}" destId="{2E74DF83-B255-4E48-AAD5-CF52E2E35F03}" srcOrd="1" destOrd="0" presId="urn:microsoft.com/office/officeart/2005/8/layout/orgChart1"/>
    <dgm:cxn modelId="{19D1CE3A-C1B4-463D-AE57-B0AC77F48C5E}" type="presParOf" srcId="{FD0AE214-09E1-4289-AA0B-D3DFD187A7F4}" destId="{1BFE0E93-FF03-4EE5-81C5-3722A57B6102}" srcOrd="2" destOrd="0" presId="urn:microsoft.com/office/officeart/2005/8/layout/orgChart1"/>
    <dgm:cxn modelId="{D033BC8E-A164-4303-9767-56EC3859669E}" type="presParOf" srcId="{1BFE0E93-FF03-4EE5-81C5-3722A57B6102}" destId="{2F5973DD-A318-44AA-9C16-562C75081569}" srcOrd="0" destOrd="0" presId="urn:microsoft.com/office/officeart/2005/8/layout/orgChart1"/>
    <dgm:cxn modelId="{065C5024-932E-4C1F-855D-C50099F7B733}" type="presParOf" srcId="{1BFE0E93-FF03-4EE5-81C5-3722A57B6102}" destId="{0E239FE7-073C-4B3C-B166-5122FE3FE53B}" srcOrd="1" destOrd="0" presId="urn:microsoft.com/office/officeart/2005/8/layout/orgChart1"/>
    <dgm:cxn modelId="{4E84D555-A689-4146-97BA-722203F5558C}" type="presParOf" srcId="{0E239FE7-073C-4B3C-B166-5122FE3FE53B}" destId="{2B02615D-E290-44C2-AF7E-565DA14FF585}" srcOrd="0" destOrd="0" presId="urn:microsoft.com/office/officeart/2005/8/layout/orgChart1"/>
    <dgm:cxn modelId="{92904992-BC8B-4AD6-B756-9FD494606CAC}" type="presParOf" srcId="{2B02615D-E290-44C2-AF7E-565DA14FF585}" destId="{2ECBE877-C4C8-4898-A2BE-B15573E37DFE}" srcOrd="0" destOrd="0" presId="urn:microsoft.com/office/officeart/2005/8/layout/orgChart1"/>
    <dgm:cxn modelId="{92FD4A71-96B0-45BD-AB28-C44823F5EB41}" type="presParOf" srcId="{2B02615D-E290-44C2-AF7E-565DA14FF585}" destId="{B052981B-A9E2-442E-AA85-663134893B39}" srcOrd="1" destOrd="0" presId="urn:microsoft.com/office/officeart/2005/8/layout/orgChart1"/>
    <dgm:cxn modelId="{6F461404-63B5-4C51-9C30-117FE567AAEE}" type="presParOf" srcId="{0E239FE7-073C-4B3C-B166-5122FE3FE53B}" destId="{F0C2793D-A942-473D-848F-B9C890489014}" srcOrd="1" destOrd="0" presId="urn:microsoft.com/office/officeart/2005/8/layout/orgChart1"/>
    <dgm:cxn modelId="{8C5BD819-D266-4990-ADA6-52179EE680B5}" type="presParOf" srcId="{0E239FE7-073C-4B3C-B166-5122FE3FE53B}" destId="{F1742522-0522-488C-8646-0D49D6FA3991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39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7168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Can I have a show of hands?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4900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lvl="4" eaLnBrk="1" fontAlgn="auto" hangingPunct="1">
              <a:spcBef>
                <a:spcPct val="0"/>
              </a:spcBef>
              <a:spcAft>
                <a:spcPct val="5000"/>
              </a:spcAft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pre-writing, editing skills</a:t>
            </a:r>
          </a:p>
          <a:p>
            <a:pPr lvl="4" eaLnBrk="1" fontAlgn="auto" hangingPunct="1">
              <a:spcBef>
                <a:spcPct val="0"/>
              </a:spcBef>
              <a:spcAft>
                <a:spcPct val="5000"/>
              </a:spcAft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problems in structuring a text: </a:t>
            </a:r>
          </a:p>
          <a:p>
            <a:pPr marL="1600200" lvl="4" indent="0" eaLnBrk="1" fontAlgn="auto" hangingPunct="1">
              <a:spcBef>
                <a:spcPct val="0"/>
              </a:spcBef>
              <a:spcAft>
                <a:spcPct val="5000"/>
              </a:spcAft>
              <a:buClr>
                <a:srgbClr val="FFC000"/>
              </a:buClr>
              <a:buNone/>
              <a:defRPr/>
            </a:pPr>
            <a:r>
              <a:rPr lang="en-US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paragraphing</a:t>
            </a:r>
          </a:p>
          <a:p>
            <a:pPr marL="1600200" lvl="4" indent="0" eaLnBrk="1" fontAlgn="auto" hangingPunct="1">
              <a:spcBef>
                <a:spcPct val="0"/>
              </a:spcBef>
              <a:spcAft>
                <a:spcPct val="5000"/>
              </a:spcAft>
              <a:buClr>
                <a:srgbClr val="FFC000"/>
              </a:buClr>
              <a:buNone/>
              <a:defRPr/>
            </a:pPr>
            <a:r>
              <a:rPr lang="en-US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stating the main idea clearly</a:t>
            </a:r>
          </a:p>
          <a:p>
            <a:pPr marL="1600200" lvl="4" indent="0" eaLnBrk="1" fontAlgn="auto" hangingPunct="1">
              <a:spcBef>
                <a:spcPct val="0"/>
              </a:spcBef>
              <a:spcAft>
                <a:spcPct val="5000"/>
              </a:spcAft>
              <a:buClr>
                <a:srgbClr val="FFC000"/>
              </a:buClr>
              <a:buNone/>
              <a:defRPr/>
            </a:pPr>
            <a:r>
              <a:rPr lang="en-US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developing it</a:t>
            </a:r>
          </a:p>
          <a:p>
            <a:pPr lvl="4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problems in progression of ideas:</a:t>
            </a:r>
          </a:p>
          <a:p>
            <a:pPr marL="1600200" lvl="4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  <a:buClr>
                <a:srgbClr val="FFC000"/>
              </a:buClr>
              <a:buNone/>
              <a:defRPr/>
            </a:pPr>
            <a:r>
              <a:rPr lang="en-US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jumping or staying in one place</a:t>
            </a:r>
          </a:p>
          <a:p>
            <a:pPr marL="1600200" lvl="4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  <a:buClr>
                <a:srgbClr val="FFC000"/>
              </a:buClr>
              <a:buNone/>
              <a:defRPr/>
            </a:pPr>
            <a:r>
              <a:rPr lang="en-US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lack of cohesion</a:t>
            </a:r>
          </a:p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500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Transition words of sequence, lexis: nations / countries, space</a:t>
            </a:r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8156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gradual progress from simple forms to more complex ones – from a sentence to a paragraph to an essay</a:t>
            </a:r>
            <a:endParaRPr lang="ru-RU" alt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developing writing strategies: pre-</a:t>
            </a:r>
            <a:r>
              <a:rPr lang="en-US" alt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writng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drafting, editing, proofreading</a:t>
            </a:r>
            <a:endParaRPr lang="ru-RU" alt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teaching different rhetorical models of content organization: definition, process description, cause-effect relationship, etc.</a:t>
            </a:r>
            <a:r>
              <a:rPr lang="ru-RU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students in proper use of other people’s ideas, texts</a:t>
            </a:r>
            <a:endParaRPr lang="ru-RU" alt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developing students’ formal language</a:t>
            </a:r>
            <a:endParaRPr lang="ru-RU" alt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9352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 bright="42000" contrast="-68000"/>
          </a:blip>
          <a:srcRect/>
          <a:stretch>
            <a:fillRect l="-30000" t="-20000" r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ru-RU" smtClean="0"/>
              <a:pPr algn="ctr"/>
              <a:t>13.12.2016 15:58</a:t>
            </a:fld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ru-RU" smtClean="0"/>
              <a:pPr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13.12.2016 15:58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13.12.2016 15:58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ru-RU" smtClean="0"/>
              <a:pPr/>
              <a:t>13.12.2016 15:58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ru-RU" smtClean="0"/>
              <a:pPr/>
              <a:t>13.12.2016 15:58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ru-RU" smtClean="0"/>
              <a:pPr/>
              <a:t>13.12.2016 15:58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ru-RU" smtClean="0"/>
              <a:pPr/>
              <a:t>13.12.2016 15:58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ru-RU" smtClean="0"/>
              <a:pPr/>
              <a:t>13.12.2016 15:58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ru-RU" smtClean="0"/>
              <a:pPr/>
              <a:t>13.12.2016 15:58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ru-RU" smtClean="0"/>
              <a:pPr/>
              <a:t>13.12.2016 15:58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8" name="Picture 7" descr="sm_penci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648" y="1755648"/>
            <a:ext cx="1615307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ru-RU" smtClean="0"/>
              <a:pPr/>
              <a:t>13.12.2016 15:58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13.12.2016 15:58</a:t>
            </a:fld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 algn="ctr"/>
              <a:t>‹#›</a:t>
            </a:fld>
            <a:endParaRPr lang="ru-RU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7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8.jpeg"/><Relationship Id="rId4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467544" y="4343400"/>
            <a:ext cx="8295456" cy="1447800"/>
          </a:xfrm>
        </p:spPr>
        <p:txBody>
          <a:bodyPr>
            <a:normAutofit fontScale="90000"/>
          </a:bodyPr>
          <a:lstStyle/>
          <a:p>
            <a:r>
              <a:rPr lang="en-GB" sz="4900" b="1" dirty="0" smtClean="0"/>
              <a:t>Writing for master students:</a:t>
            </a: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 smtClean="0"/>
              <a:t>objectives and challenges</a:t>
            </a:r>
            <a:r>
              <a:rPr lang="en-GB" sz="3600" dirty="0"/>
              <a:t/>
            </a:r>
            <a:br>
              <a:rPr lang="en-GB" sz="3600" dirty="0"/>
            </a:b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3300" b="1" dirty="0" smtClean="0"/>
              <a:t>Svetlana Suchkova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GB" dirty="0" smtClean="0"/>
              <a:t>suchkova_@yahoo.com</a:t>
            </a: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682668" y="27494"/>
            <a:ext cx="346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Bauman University, December 2016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 descr="C:\Users\Svetlana\Desktop\iceberg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280920" cy="52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Learner’s Challenges</a:t>
            </a:r>
            <a:endParaRPr lang="en-GB" sz="48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2699792" y="1763790"/>
          <a:ext cx="5400600" cy="4041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99792" y="2276872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Grammar</a:t>
            </a:r>
            <a:r>
              <a:rPr lang="en-GB" sz="2400" dirty="0"/>
              <a:t>, vocabulary, punctuation, </a:t>
            </a:r>
            <a:r>
              <a:rPr lang="en-GB" sz="2400" dirty="0" smtClean="0"/>
              <a:t>register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43808" y="5948368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Conventions of ideas development, genre features, journal requirements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355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Principles</a:t>
            </a:r>
            <a:endParaRPr lang="en-GB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323529" y="1600200"/>
          <a:ext cx="7200799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43" t="10773" r="8068" b="5939"/>
          <a:stretch/>
        </p:blipFill>
        <p:spPr>
          <a:xfrm rot="5400000">
            <a:off x="5487794" y="2153166"/>
            <a:ext cx="342499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540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1534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b="1" dirty="0"/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1547813" y="1557338"/>
            <a:ext cx="6591300" cy="3776662"/>
          </a:xfrm>
        </p:spPr>
        <p:txBody>
          <a:bodyPr/>
          <a:lstStyle/>
          <a:p>
            <a:pPr marL="0" indent="0" eaLnBrk="1" hangingPunct="1">
              <a:buFont typeface="Wingdings 3" panose="05040102010807070707" pitchFamily="18" charset="2"/>
              <a:buNone/>
            </a:pPr>
            <a:endParaRPr lang="en-GB" altLang="en-US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GB" alt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5" name="Picture 2" descr="http://alliworthington.com/wp-content/blogs.dir/1/files/2013/05/Its-your-turn-227x3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41" t="9423" b="15038"/>
          <a:stretch/>
        </p:blipFill>
        <p:spPr bwMode="auto">
          <a:xfrm>
            <a:off x="144393" y="2833960"/>
            <a:ext cx="146537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2833960"/>
            <a:ext cx="722075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Coherence and Unity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667952" y="4578454"/>
            <a:ext cx="38673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Handout III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Put the sentences in order.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507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8658544" cy="990600"/>
          </a:xfrm>
        </p:spPr>
        <p:txBody>
          <a:bodyPr>
            <a:normAutofit/>
          </a:bodyPr>
          <a:lstStyle/>
          <a:p>
            <a:r>
              <a:rPr lang="en-GB" dirty="0" smtClean="0"/>
              <a:t>Sample</a:t>
            </a:r>
            <a:endParaRPr lang="en-GB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856984" cy="4495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accent1"/>
                </a:solidFill>
              </a:rPr>
              <a:t>A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tx2"/>
                </a:solidFill>
              </a:rPr>
              <a:t>Twelve years after </a:t>
            </a:r>
            <a:r>
              <a:rPr lang="en-GB" i="1" dirty="0" smtClean="0">
                <a:solidFill>
                  <a:schemeClr val="tx2"/>
                </a:solidFill>
              </a:rPr>
              <a:t>Sputnik</a:t>
            </a:r>
            <a:r>
              <a:rPr lang="en-GB" dirty="0" smtClean="0">
                <a:solidFill>
                  <a:schemeClr val="tx2"/>
                </a:solidFill>
              </a:rPr>
              <a:t>, the United States caught up by becoming the first nation to land a man on the Moon.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1"/>
                </a:solidFill>
              </a:rPr>
              <a:t>B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tx2"/>
                </a:solidFill>
              </a:rPr>
              <a:t>European Space agency was founded in 1975, and they joined the competition, vowing to land European astronauts on the Moon by 2025 and on the Mars by 2035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1"/>
                </a:solidFill>
              </a:rPr>
              <a:t>C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tx2"/>
                </a:solidFill>
              </a:rPr>
              <a:t>The number of nations competing in the “space race” has grown since the early days of space exploration.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1"/>
                </a:solidFill>
              </a:rPr>
              <a:t>D </a:t>
            </a:r>
            <a:r>
              <a:rPr lang="en-GB" dirty="0" smtClean="0">
                <a:solidFill>
                  <a:schemeClr val="tx2"/>
                </a:solidFill>
              </a:rPr>
              <a:t>China joined the competition in 2003 when it launched </a:t>
            </a:r>
            <a:r>
              <a:rPr lang="en-GB" i="1" dirty="0" smtClean="0">
                <a:solidFill>
                  <a:schemeClr val="tx2"/>
                </a:solidFill>
              </a:rPr>
              <a:t>Shenzhou5</a:t>
            </a:r>
            <a:r>
              <a:rPr lang="en-GB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1"/>
                </a:solidFill>
              </a:rPr>
              <a:t>E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tx2"/>
                </a:solidFill>
              </a:rPr>
              <a:t>Initially, the former Soviet Union took the lead when it sent the first </a:t>
            </a:r>
            <a:r>
              <a:rPr lang="en-GB" i="1" dirty="0" smtClean="0">
                <a:solidFill>
                  <a:schemeClr val="tx2"/>
                </a:solidFill>
              </a:rPr>
              <a:t>Sputnik</a:t>
            </a:r>
            <a:r>
              <a:rPr lang="en-GB" dirty="0" smtClean="0">
                <a:solidFill>
                  <a:schemeClr val="tx2"/>
                </a:solidFill>
              </a:rPr>
              <a:t> in 1957 and later a man into the Earth orbit.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1"/>
                </a:solidFill>
              </a:rPr>
              <a:t>F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tx2"/>
                </a:solidFill>
              </a:rPr>
              <a:t>For almost 50 years, the United States and Russia were the only competitors in the contest to explore space using manned spacecraft.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http://alliworthington.com/wp-content/blogs.dir/1/files/2013/05/Its-your-turn-227x3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10" b="16624"/>
          <a:stretch/>
        </p:blipFill>
        <p:spPr bwMode="auto">
          <a:xfrm>
            <a:off x="7884368" y="5733256"/>
            <a:ext cx="1152128" cy="108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680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 </a:t>
            </a:r>
            <a:endParaRPr lang="en-GB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856984" cy="4495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accent1"/>
                </a:solidFill>
              </a:rPr>
              <a:t>F</a:t>
            </a:r>
            <a:r>
              <a:rPr lang="en-GB" dirty="0" smtClean="0"/>
              <a:t> </a:t>
            </a:r>
            <a:r>
              <a:rPr lang="en-GB" dirty="0"/>
              <a:t>For almost 50 years, the United States and Russia were the only competitors in the contest to explore space using manned spacecraft.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</a:rPr>
              <a:t>E</a:t>
            </a:r>
            <a:r>
              <a:rPr lang="en-GB" dirty="0"/>
              <a:t> Initially, the former Soviet Union took the lead when it sent the first </a:t>
            </a:r>
            <a:r>
              <a:rPr lang="en-GB" i="1" dirty="0"/>
              <a:t>Sputnik</a:t>
            </a:r>
            <a:r>
              <a:rPr lang="en-GB" dirty="0"/>
              <a:t> in </a:t>
            </a:r>
            <a:r>
              <a:rPr lang="en-GB" dirty="0" smtClean="0"/>
              <a:t>1957 and later a man </a:t>
            </a:r>
            <a:r>
              <a:rPr lang="en-GB" dirty="0"/>
              <a:t>into the Earth </a:t>
            </a:r>
            <a:r>
              <a:rPr lang="en-GB" dirty="0" smtClean="0"/>
              <a:t>orbit.</a:t>
            </a:r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chemeClr val="accent1"/>
                </a:solidFill>
              </a:rPr>
              <a:t>A</a:t>
            </a:r>
            <a:r>
              <a:rPr lang="en-GB" dirty="0" smtClean="0"/>
              <a:t> Twelve years after </a:t>
            </a:r>
            <a:r>
              <a:rPr lang="en-GB" i="1" dirty="0" smtClean="0"/>
              <a:t>Sputnik</a:t>
            </a:r>
            <a:r>
              <a:rPr lang="en-GB" dirty="0" smtClean="0"/>
              <a:t>, the United States caught up by becoming the first nation to land a man on the Moon.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</a:rPr>
              <a:t>B</a:t>
            </a:r>
            <a:r>
              <a:rPr lang="en-GB" dirty="0"/>
              <a:t> European Space agency was </a:t>
            </a:r>
            <a:r>
              <a:rPr lang="en-GB" dirty="0" smtClean="0"/>
              <a:t>founded </a:t>
            </a:r>
            <a:r>
              <a:rPr lang="en-GB" dirty="0"/>
              <a:t>in 1975, and they joined the competition, vowing to land European astronauts on the Moon by 2025 and on the Mars by 2035.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1"/>
                </a:solidFill>
              </a:rPr>
              <a:t>D </a:t>
            </a:r>
            <a:r>
              <a:rPr lang="en-GB" dirty="0" smtClean="0"/>
              <a:t>China joined the competition in 2003 when it launched </a:t>
            </a:r>
            <a:r>
              <a:rPr lang="en-GB" i="1" dirty="0" smtClean="0"/>
              <a:t>Shenzhou5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1"/>
                </a:solidFill>
              </a:rPr>
              <a:t>C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accent1"/>
                </a:solidFill>
              </a:rPr>
              <a:t>The number of nations competing in the “space race” has grown since the early days of space exploration.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77" y="105770"/>
            <a:ext cx="1458863" cy="10927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3688" y="163205"/>
            <a:ext cx="20249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solidFill>
                  <a:schemeClr val="tx2"/>
                </a:solidFill>
              </a:rPr>
              <a:t>Sample</a:t>
            </a:r>
            <a:endParaRPr lang="en-GB" sz="48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3299" y="5949280"/>
            <a:ext cx="2289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accent1"/>
                </a:solidFill>
              </a:rPr>
              <a:t>F E A B D C</a:t>
            </a:r>
            <a:endParaRPr lang="en-GB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876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28600"/>
            <a:ext cx="7074368" cy="990600"/>
          </a:xfrm>
        </p:spPr>
        <p:txBody>
          <a:bodyPr>
            <a:normAutofit/>
          </a:bodyPr>
          <a:lstStyle/>
          <a:p>
            <a:r>
              <a:rPr lang="en-GB" sz="4800" dirty="0" smtClean="0"/>
              <a:t>Sample</a:t>
            </a:r>
            <a:endParaRPr lang="en-GB" sz="4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856984" cy="4495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accent1"/>
                </a:solidFill>
              </a:rPr>
              <a:t>F</a:t>
            </a:r>
            <a:r>
              <a:rPr lang="en-GB" dirty="0" smtClean="0"/>
              <a:t> </a:t>
            </a:r>
            <a:r>
              <a:rPr lang="en-GB" dirty="0">
                <a:solidFill>
                  <a:schemeClr val="accent1"/>
                </a:solidFill>
              </a:rPr>
              <a:t>For almost 50 years</a:t>
            </a:r>
            <a:r>
              <a:rPr lang="en-GB" dirty="0"/>
              <a:t>, the </a:t>
            </a:r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United States and Russia </a:t>
            </a:r>
            <a:r>
              <a:rPr lang="en-GB" dirty="0"/>
              <a:t>were the only competitors in the contest to explore space using </a:t>
            </a:r>
            <a:r>
              <a:rPr lang="en-GB" dirty="0">
                <a:solidFill>
                  <a:schemeClr val="accent4"/>
                </a:solidFill>
              </a:rPr>
              <a:t>manned spacecraft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</a:rPr>
              <a:t>E</a:t>
            </a:r>
            <a:r>
              <a:rPr lang="en-GB" dirty="0"/>
              <a:t> </a:t>
            </a:r>
            <a:r>
              <a:rPr lang="en-GB" dirty="0">
                <a:solidFill>
                  <a:schemeClr val="accent1"/>
                </a:solidFill>
              </a:rPr>
              <a:t>Initially</a:t>
            </a:r>
            <a:r>
              <a:rPr lang="en-GB" dirty="0"/>
              <a:t>, the former </a:t>
            </a:r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Soviet Union </a:t>
            </a:r>
            <a:r>
              <a:rPr lang="en-GB" dirty="0"/>
              <a:t>took the lead when it sent the </a:t>
            </a:r>
            <a:r>
              <a:rPr lang="en-GB" dirty="0">
                <a:solidFill>
                  <a:schemeClr val="accent4"/>
                </a:solidFill>
              </a:rPr>
              <a:t>first </a:t>
            </a:r>
            <a:r>
              <a:rPr lang="en-GB" i="1" dirty="0">
                <a:solidFill>
                  <a:schemeClr val="accent4"/>
                </a:solidFill>
              </a:rPr>
              <a:t>Sputnik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/>
              <a:t>in </a:t>
            </a:r>
            <a:r>
              <a:rPr lang="en-GB" dirty="0" smtClean="0">
                <a:solidFill>
                  <a:schemeClr val="accent1"/>
                </a:solidFill>
              </a:rPr>
              <a:t>1957 </a:t>
            </a:r>
            <a:r>
              <a:rPr lang="en-GB" dirty="0" smtClean="0"/>
              <a:t>and</a:t>
            </a:r>
            <a:r>
              <a:rPr lang="en-GB" dirty="0" smtClean="0">
                <a:solidFill>
                  <a:schemeClr val="accent1"/>
                </a:solidFill>
              </a:rPr>
              <a:t> later </a:t>
            </a:r>
            <a:r>
              <a:rPr lang="en-GB" dirty="0" smtClean="0"/>
              <a:t>a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dirty="0" smtClean="0">
                <a:solidFill>
                  <a:schemeClr val="accent4"/>
                </a:solidFill>
              </a:rPr>
              <a:t>man</a:t>
            </a:r>
            <a:r>
              <a:rPr lang="en-GB" dirty="0" smtClean="0"/>
              <a:t> </a:t>
            </a:r>
            <a:r>
              <a:rPr lang="en-GB" dirty="0"/>
              <a:t>into the Earth </a:t>
            </a:r>
            <a:r>
              <a:rPr lang="en-GB" dirty="0" smtClean="0"/>
              <a:t>orbit. 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1"/>
                </a:solidFill>
              </a:rPr>
              <a:t>A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accent1"/>
                </a:solidFill>
              </a:rPr>
              <a:t>Twelve years after </a:t>
            </a:r>
            <a:r>
              <a:rPr lang="en-GB" i="1" dirty="0" smtClean="0">
                <a:solidFill>
                  <a:schemeClr val="accent1"/>
                </a:solidFill>
              </a:rPr>
              <a:t>Sputnik</a:t>
            </a:r>
            <a:r>
              <a:rPr lang="en-GB" dirty="0" smtClean="0"/>
              <a:t>, the </a:t>
            </a:r>
            <a:r>
              <a:rPr lang="en-GB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United States </a:t>
            </a:r>
            <a:r>
              <a:rPr lang="en-GB" dirty="0" smtClean="0"/>
              <a:t>caught up by becoming the first nation to land </a:t>
            </a:r>
            <a:r>
              <a:rPr lang="en-GB" dirty="0" smtClean="0">
                <a:solidFill>
                  <a:schemeClr val="accent4"/>
                </a:solidFill>
              </a:rPr>
              <a:t>a man on the Moon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</a:rPr>
              <a:t>B</a:t>
            </a:r>
            <a:r>
              <a:rPr lang="en-GB" dirty="0"/>
              <a:t> </a:t>
            </a:r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European Space agency </a:t>
            </a:r>
            <a:r>
              <a:rPr lang="en-GB" dirty="0"/>
              <a:t>was </a:t>
            </a:r>
            <a:r>
              <a:rPr lang="en-GB" dirty="0" smtClean="0"/>
              <a:t>founded </a:t>
            </a:r>
            <a:r>
              <a:rPr lang="en-GB" dirty="0"/>
              <a:t>in </a:t>
            </a:r>
            <a:r>
              <a:rPr lang="en-GB" dirty="0">
                <a:solidFill>
                  <a:schemeClr val="accent1"/>
                </a:solidFill>
              </a:rPr>
              <a:t>1975</a:t>
            </a:r>
            <a:r>
              <a:rPr lang="en-GB" dirty="0"/>
              <a:t>, and they joined the competition, vowing to land European </a:t>
            </a:r>
            <a:r>
              <a:rPr lang="en-GB" dirty="0">
                <a:solidFill>
                  <a:schemeClr val="accent4"/>
                </a:solidFill>
              </a:rPr>
              <a:t>astronauts</a:t>
            </a:r>
            <a:r>
              <a:rPr lang="en-GB" dirty="0"/>
              <a:t> on the </a:t>
            </a:r>
            <a:r>
              <a:rPr lang="en-GB" dirty="0">
                <a:solidFill>
                  <a:schemeClr val="accent4"/>
                </a:solidFill>
              </a:rPr>
              <a:t>Moon</a:t>
            </a:r>
            <a:r>
              <a:rPr lang="en-GB" dirty="0"/>
              <a:t> by </a:t>
            </a:r>
            <a:r>
              <a:rPr lang="en-GB" dirty="0">
                <a:solidFill>
                  <a:schemeClr val="accent3"/>
                </a:solidFill>
              </a:rPr>
              <a:t>2025</a:t>
            </a:r>
            <a:r>
              <a:rPr lang="en-GB" dirty="0"/>
              <a:t> and on the </a:t>
            </a:r>
            <a:r>
              <a:rPr lang="en-GB" dirty="0">
                <a:solidFill>
                  <a:schemeClr val="accent4"/>
                </a:solidFill>
              </a:rPr>
              <a:t>Mars</a:t>
            </a:r>
            <a:r>
              <a:rPr lang="en-GB" dirty="0"/>
              <a:t> by </a:t>
            </a:r>
            <a:r>
              <a:rPr lang="en-GB" dirty="0">
                <a:solidFill>
                  <a:schemeClr val="accent3"/>
                </a:solidFill>
              </a:rPr>
              <a:t>2035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1"/>
                </a:solidFill>
              </a:rPr>
              <a:t>D </a:t>
            </a:r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China</a:t>
            </a:r>
            <a:r>
              <a:rPr lang="en-GB" dirty="0"/>
              <a:t> joined the competition </a:t>
            </a:r>
            <a:r>
              <a:rPr lang="en-GB" dirty="0">
                <a:solidFill>
                  <a:schemeClr val="accent1"/>
                </a:solidFill>
              </a:rPr>
              <a:t>in 2003 </a:t>
            </a:r>
            <a:r>
              <a:rPr lang="en-GB" dirty="0"/>
              <a:t>when it launched </a:t>
            </a:r>
            <a:r>
              <a:rPr lang="en-GB" i="1" dirty="0">
                <a:solidFill>
                  <a:schemeClr val="accent4"/>
                </a:solidFill>
              </a:rPr>
              <a:t>Shenzhou5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1"/>
                </a:solidFill>
              </a:rPr>
              <a:t>C</a:t>
            </a:r>
            <a:r>
              <a:rPr lang="en-GB" dirty="0" smtClean="0"/>
              <a:t> </a:t>
            </a:r>
            <a:r>
              <a:rPr lang="en-GB" dirty="0"/>
              <a:t>The number of </a:t>
            </a:r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nations</a:t>
            </a:r>
            <a:r>
              <a:rPr lang="en-GB" dirty="0"/>
              <a:t> competing in the “</a:t>
            </a:r>
            <a:r>
              <a:rPr lang="en-GB" dirty="0">
                <a:solidFill>
                  <a:srgbClr val="92D050"/>
                </a:solidFill>
              </a:rPr>
              <a:t>space race</a:t>
            </a:r>
            <a:r>
              <a:rPr lang="en-GB" dirty="0"/>
              <a:t>” </a:t>
            </a:r>
            <a:r>
              <a:rPr lang="en-GB" u="sng" dirty="0"/>
              <a:t>has grown </a:t>
            </a:r>
            <a:r>
              <a:rPr lang="en-GB" dirty="0"/>
              <a:t>since the </a:t>
            </a:r>
            <a:r>
              <a:rPr lang="en-GB" dirty="0">
                <a:solidFill>
                  <a:schemeClr val="accent1"/>
                </a:solidFill>
              </a:rPr>
              <a:t>early days</a:t>
            </a:r>
            <a:r>
              <a:rPr lang="en-GB" dirty="0"/>
              <a:t> of space exploration.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77" y="105770"/>
            <a:ext cx="1458863" cy="10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796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49" r="3497" b="247"/>
          <a:stretch/>
        </p:blipFill>
        <p:spPr>
          <a:xfrm>
            <a:off x="612648" y="2204864"/>
            <a:ext cx="7908396" cy="345638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338896" y="2564904"/>
            <a:ext cx="2455900" cy="48123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para = 1 idea</a:t>
            </a:r>
            <a:endParaRPr lang="en-GB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7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3887344" cy="990600"/>
          </a:xfrm>
        </p:spPr>
        <p:txBody>
          <a:bodyPr/>
          <a:lstStyle/>
          <a:p>
            <a:pPr algn="ctr"/>
            <a:r>
              <a:rPr lang="en-US" altLang="en-US" dirty="0"/>
              <a:t>Unity (activities)</a:t>
            </a:r>
            <a:endParaRPr lang="ru-RU" alt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200" dirty="0">
                <a:solidFill>
                  <a:schemeClr val="tx2"/>
                </a:solidFill>
              </a:rPr>
              <a:t>Read a paragraph and </a:t>
            </a:r>
            <a:r>
              <a:rPr lang="en-US" altLang="en-US" sz="3200" dirty="0">
                <a:solidFill>
                  <a:schemeClr val="accent1"/>
                </a:solidFill>
              </a:rPr>
              <a:t>odd a phrase out</a:t>
            </a:r>
            <a:endParaRPr lang="ru-RU" altLang="en-US" sz="3200" dirty="0">
              <a:solidFill>
                <a:schemeClr val="accent1"/>
              </a:solidFill>
            </a:endParaRPr>
          </a:p>
          <a:p>
            <a:r>
              <a:rPr lang="en-US" altLang="en-US" sz="3200" dirty="0">
                <a:solidFill>
                  <a:schemeClr val="tx2"/>
                </a:solidFill>
              </a:rPr>
              <a:t>Read a paragraph and </a:t>
            </a:r>
            <a:r>
              <a:rPr lang="en-US" altLang="en-US" sz="3200" dirty="0">
                <a:solidFill>
                  <a:schemeClr val="accent1"/>
                </a:solidFill>
              </a:rPr>
              <a:t>cross out a sentence </a:t>
            </a:r>
            <a:r>
              <a:rPr lang="en-US" altLang="en-US" sz="3200" dirty="0">
                <a:solidFill>
                  <a:schemeClr val="tx2"/>
                </a:solidFill>
              </a:rPr>
              <a:t>that is not related to the meaning of the rest of the paragraph</a:t>
            </a:r>
            <a:endParaRPr lang="ru-RU" altLang="en-US" sz="3200" dirty="0">
              <a:solidFill>
                <a:schemeClr val="tx2"/>
              </a:solidFill>
            </a:endParaRPr>
          </a:p>
          <a:p>
            <a:r>
              <a:rPr lang="en-US" altLang="en-US" sz="3200" dirty="0" smtClean="0">
                <a:solidFill>
                  <a:schemeClr val="tx2"/>
                </a:solidFill>
              </a:rPr>
              <a:t>Write </a:t>
            </a:r>
            <a:r>
              <a:rPr lang="en-US" altLang="en-US" sz="3200" dirty="0">
                <a:solidFill>
                  <a:schemeClr val="tx2"/>
                </a:solidFill>
              </a:rPr>
              <a:t>a paragraph and </a:t>
            </a:r>
            <a:r>
              <a:rPr lang="en-US" altLang="en-US" sz="3200" dirty="0">
                <a:solidFill>
                  <a:schemeClr val="accent1"/>
                </a:solidFill>
              </a:rPr>
              <a:t>insert an absurd </a:t>
            </a:r>
            <a:r>
              <a:rPr lang="en-US" altLang="en-US" sz="3200" dirty="0">
                <a:solidFill>
                  <a:schemeClr val="tx2"/>
                </a:solidFill>
              </a:rPr>
              <a:t>phrase/sentence </a:t>
            </a:r>
            <a:r>
              <a:rPr lang="en-US" altLang="en-US" sz="3200" dirty="0">
                <a:solidFill>
                  <a:schemeClr val="accent1"/>
                </a:solidFill>
              </a:rPr>
              <a:t>for your friend to find</a:t>
            </a:r>
            <a:endParaRPr lang="ru-RU" altLang="en-US" sz="3200" dirty="0">
              <a:solidFill>
                <a:schemeClr val="accent1"/>
              </a:solidFill>
            </a:endParaRPr>
          </a:p>
          <a:p>
            <a:endParaRPr lang="ru-RU" altLang="en-US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43" t="10773" r="8068" b="5939"/>
          <a:stretch/>
        </p:blipFill>
        <p:spPr>
          <a:xfrm rot="5400000">
            <a:off x="7468623" y="5154090"/>
            <a:ext cx="1512168" cy="111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795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3" b="7339"/>
          <a:stretch/>
        </p:blipFill>
        <p:spPr>
          <a:xfrm>
            <a:off x="1043608" y="1700808"/>
            <a:ext cx="7113766" cy="495682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421096" y="1988840"/>
            <a:ext cx="4536504" cy="48123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One sentence glides into the next.</a:t>
            </a:r>
            <a:endParaRPr lang="en-GB" sz="24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064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125538"/>
            <a:ext cx="8353425" cy="55435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400" b="1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5000"/>
              </a:spcAft>
            </a:pPr>
            <a:r>
              <a:rPr lang="en-US" altLang="en-US" sz="3200" dirty="0" smtClean="0">
                <a:solidFill>
                  <a:schemeClr val="tx2"/>
                </a:solidFill>
                <a:cs typeface="Arial" panose="020B0604020202020204" pitchFamily="34" charset="0"/>
              </a:rPr>
              <a:t>Rewrite a paragraph in a more </a:t>
            </a:r>
            <a:r>
              <a:rPr lang="en-US" altLang="en-US" sz="3200" dirty="0" smtClean="0">
                <a:solidFill>
                  <a:schemeClr val="accent1"/>
                </a:solidFill>
                <a:cs typeface="Arial" panose="020B0604020202020204" pitchFamily="34" charset="0"/>
              </a:rPr>
              <a:t>effective</a:t>
            </a:r>
            <a:r>
              <a:rPr lang="en-US" altLang="en-US" sz="3200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smtClean="0">
                <a:solidFill>
                  <a:schemeClr val="tx2"/>
                </a:solidFill>
                <a:cs typeface="Arial" panose="020B0604020202020204" pitchFamily="34" charset="0"/>
              </a:rPr>
              <a:t>order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5000"/>
              </a:spcAft>
            </a:pPr>
            <a:r>
              <a:rPr lang="en-US" altLang="en-US" sz="3200" dirty="0" smtClean="0">
                <a:solidFill>
                  <a:schemeClr val="tx2"/>
                </a:solidFill>
                <a:cs typeface="Arial" panose="020B0604020202020204" pitchFamily="34" charset="0"/>
              </a:rPr>
              <a:t>Organize the </a:t>
            </a:r>
            <a:r>
              <a:rPr lang="en-US" altLang="en-US" sz="3200" dirty="0" smtClean="0">
                <a:solidFill>
                  <a:schemeClr val="accent1"/>
                </a:solidFill>
                <a:cs typeface="Arial" panose="020B0604020202020204" pitchFamily="34" charset="0"/>
              </a:rPr>
              <a:t>jumbled</a:t>
            </a:r>
            <a:r>
              <a:rPr lang="en-US" altLang="en-US" sz="3200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smtClean="0">
                <a:solidFill>
                  <a:schemeClr val="tx2"/>
                </a:solidFill>
                <a:cs typeface="Arial" panose="020B0604020202020204" pitchFamily="34" charset="0"/>
              </a:rPr>
              <a:t>sentences</a:t>
            </a:r>
            <a:r>
              <a:rPr lang="en-US" altLang="en-US" sz="3200" dirty="0" smtClean="0"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5000"/>
              </a:spcAft>
            </a:pPr>
            <a:r>
              <a:rPr lang="en-US" altLang="en-US" sz="3200" dirty="0" smtClean="0">
                <a:solidFill>
                  <a:schemeClr val="accent1"/>
                </a:solidFill>
                <a:cs typeface="Arial" panose="020B0604020202020204" pitchFamily="34" charset="0"/>
              </a:rPr>
              <a:t>Write</a:t>
            </a:r>
            <a:r>
              <a:rPr lang="en-US" altLang="en-US" sz="3200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smtClean="0">
                <a:solidFill>
                  <a:schemeClr val="tx2"/>
                </a:solidFill>
                <a:cs typeface="Arial" panose="020B0604020202020204" pitchFamily="34" charset="0"/>
              </a:rPr>
              <a:t>a jumbled paragraph and give it to your friend to rearrange the ideas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5000"/>
              </a:spcAft>
            </a:pPr>
            <a:r>
              <a:rPr lang="en-US" altLang="en-US" sz="3200" dirty="0" smtClean="0">
                <a:solidFill>
                  <a:schemeClr val="tx2"/>
                </a:solidFill>
                <a:cs typeface="Arial" panose="020B0604020202020204" pitchFamily="34" charset="0"/>
              </a:rPr>
              <a:t>Make up a story from the</a:t>
            </a:r>
            <a:r>
              <a:rPr lang="en-US" altLang="en-US" sz="3200" dirty="0" smtClean="0">
                <a:cs typeface="Arial" panose="020B0604020202020204" pitchFamily="34" charset="0"/>
              </a:rPr>
              <a:t> </a:t>
            </a:r>
            <a:r>
              <a:rPr lang="en-US" altLang="en-US" sz="3200" dirty="0" smtClean="0">
                <a:solidFill>
                  <a:schemeClr val="accent1"/>
                </a:solidFill>
                <a:cs typeface="Arial" panose="020B0604020202020204" pitchFamily="34" charset="0"/>
              </a:rPr>
              <a:t>stripes</a:t>
            </a:r>
            <a:r>
              <a:rPr lang="en-US" altLang="en-US" sz="3200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smtClean="0">
                <a:solidFill>
                  <a:schemeClr val="tx2"/>
                </a:solidFill>
                <a:cs typeface="Arial" panose="020B0604020202020204" pitchFamily="34" charset="0"/>
              </a:rPr>
              <a:t>which are given in a jumbled order</a:t>
            </a:r>
            <a:endParaRPr lang="ru-RU" altLang="en-US" sz="320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en-US" sz="2800" b="1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577336" cy="990600"/>
          </a:xfrm>
        </p:spPr>
        <p:txBody>
          <a:bodyPr/>
          <a:lstStyle/>
          <a:p>
            <a:r>
              <a:rPr lang="en-GB" dirty="0" smtClean="0"/>
              <a:t>Coherence (activities)</a:t>
            </a:r>
            <a:endParaRPr lang="en-GB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43" t="10773" r="8068" b="5939"/>
          <a:stretch/>
        </p:blipFill>
        <p:spPr>
          <a:xfrm rot="5400000">
            <a:off x="7468623" y="5154090"/>
            <a:ext cx="1512168" cy="111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7005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 dirty="0"/>
          </a:p>
        </p:txBody>
      </p:sp>
      <p:pic>
        <p:nvPicPr>
          <p:cNvPr id="1026" name="Picture 2" descr="http://www.wonderchef.in/media/catalog/product/cache/1/image/300x/9df78eab33525d08d6e5fb8d27136e95/6/0/600141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53171"/>
            <a:ext cx="49685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7904" y="2276872"/>
            <a:ext cx="13681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syllabus</a:t>
            </a:r>
            <a:endParaRPr lang="en-GB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34780" y="3223046"/>
            <a:ext cx="914400" cy="2582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 smtClean="0"/>
              <a:t>?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xmlns="" val="14160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1534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b="1" dirty="0"/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1547813" y="1557338"/>
            <a:ext cx="6591300" cy="3776662"/>
          </a:xfrm>
        </p:spPr>
        <p:txBody>
          <a:bodyPr/>
          <a:lstStyle/>
          <a:p>
            <a:pPr marL="0" indent="0" eaLnBrk="1" hangingPunct="1">
              <a:buFont typeface="Wingdings 3" panose="05040102010807070707" pitchFamily="18" charset="2"/>
              <a:buNone/>
            </a:pPr>
            <a:endParaRPr lang="en-GB" altLang="en-US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GB" alt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5" name="Picture 2" descr="http://alliworthington.com/wp-content/blogs.dir/1/files/2013/05/Its-your-turn-227x3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41" t="9423" b="15038"/>
          <a:stretch/>
        </p:blipFill>
        <p:spPr bwMode="auto">
          <a:xfrm>
            <a:off x="144393" y="2833960"/>
            <a:ext cx="146537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2833960"/>
            <a:ext cx="722075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Topic sentence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667952" y="4578454"/>
            <a:ext cx="41613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Handout IV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Write the topic sentence.</a:t>
            </a:r>
          </a:p>
          <a:p>
            <a:r>
              <a:rPr lang="en-GB" sz="2800" dirty="0" err="1" smtClean="0">
                <a:solidFill>
                  <a:schemeClr val="tx2"/>
                </a:solidFill>
              </a:rPr>
              <a:t>Analyze</a:t>
            </a:r>
            <a:r>
              <a:rPr lang="en-GB" sz="2800" dirty="0" smtClean="0">
                <a:solidFill>
                  <a:schemeClr val="tx2"/>
                </a:solidFill>
              </a:rPr>
              <a:t> students’ sentences.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44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Case: Topic </a:t>
            </a:r>
            <a:r>
              <a:rPr lang="en-GB" dirty="0"/>
              <a:t>S</a:t>
            </a:r>
            <a:r>
              <a:rPr lang="en-GB" dirty="0" smtClean="0"/>
              <a:t>entence</a:t>
            </a:r>
            <a:endParaRPr lang="en-GB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370512" cy="4997152"/>
          </a:xfrm>
        </p:spPr>
        <p:txBody>
          <a:bodyPr>
            <a:normAutofit fontScale="92500" lnSpcReduction="10000"/>
          </a:bodyPr>
          <a:lstStyle/>
          <a:p>
            <a:pPr marL="514350" lvl="0" indent="-514350" fontAlgn="base"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</a:rPr>
              <a:t>Extreme holidays are the best in California.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</a:rPr>
              <a:t>Extreme rest in California forests is unusual.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</a:rPr>
              <a:t>There are special conditions for extreme trips in California.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</a:rPr>
              <a:t>California is noted for its nature.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</a:rPr>
              <a:t>There are nice weekends in California.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</a:rPr>
              <a:t>The best choice for spending holidays in California.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</a:rPr>
              <a:t>There are some reasons for visiting California if you are a nature lover.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</a:rPr>
              <a:t>You can see different places in California.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</a:rPr>
              <a:t>There are some reasons why you should visit California.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4627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8432" y="1700808"/>
            <a:ext cx="5378599" cy="4028758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78232" y="6165304"/>
            <a:ext cx="8958264" cy="48123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Topic sentence = topic + aspect to discuss + cue to organization</a:t>
            </a:r>
            <a:endParaRPr lang="en-GB" sz="24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614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00200"/>
            <a:ext cx="8784976" cy="4925144"/>
          </a:xfrm>
        </p:spPr>
        <p:txBody>
          <a:bodyPr/>
          <a:lstStyle/>
          <a:p>
            <a:r>
              <a:rPr lang="en-US" altLang="en-US" sz="3200" dirty="0">
                <a:solidFill>
                  <a:schemeClr val="accent1"/>
                </a:solidFill>
              </a:rPr>
              <a:t>Identify</a:t>
            </a:r>
            <a:r>
              <a:rPr lang="en-US" altLang="en-US" sz="3200" dirty="0">
                <a:solidFill>
                  <a:schemeClr val="tx2"/>
                </a:solidFill>
              </a:rPr>
              <a:t> the topic sentence / conclusion in a </a:t>
            </a:r>
            <a:r>
              <a:rPr lang="en-US" altLang="en-US" sz="3200" dirty="0">
                <a:solidFill>
                  <a:schemeClr val="accent1"/>
                </a:solidFill>
              </a:rPr>
              <a:t>model</a:t>
            </a:r>
            <a:r>
              <a:rPr lang="en-US" altLang="en-US" sz="3200" dirty="0">
                <a:solidFill>
                  <a:schemeClr val="tx2"/>
                </a:solidFill>
              </a:rPr>
              <a:t> paragraph</a:t>
            </a:r>
            <a:endParaRPr lang="ru-RU" altLang="en-US" sz="3200" dirty="0">
              <a:solidFill>
                <a:schemeClr val="tx2"/>
              </a:solidFill>
            </a:endParaRPr>
          </a:p>
          <a:p>
            <a:r>
              <a:rPr lang="en-US" altLang="en-US" sz="3200" dirty="0">
                <a:solidFill>
                  <a:schemeClr val="accent1"/>
                </a:solidFill>
              </a:rPr>
              <a:t>Choose</a:t>
            </a:r>
            <a:r>
              <a:rPr lang="en-US" altLang="en-US" sz="3200" dirty="0">
                <a:solidFill>
                  <a:schemeClr val="tx2"/>
                </a:solidFill>
              </a:rPr>
              <a:t> an appropriate topic sentence </a:t>
            </a:r>
            <a:r>
              <a:rPr lang="en-US" altLang="en-US" sz="3200" dirty="0" smtClean="0">
                <a:solidFill>
                  <a:schemeClr val="tx2"/>
                </a:solidFill>
              </a:rPr>
              <a:t>from </a:t>
            </a:r>
            <a:r>
              <a:rPr lang="en-US" altLang="en-US" sz="3200" dirty="0">
                <a:solidFill>
                  <a:schemeClr val="tx2"/>
                </a:solidFill>
              </a:rPr>
              <a:t>some suggested</a:t>
            </a:r>
            <a:endParaRPr lang="ru-RU" altLang="en-US" sz="3200" dirty="0">
              <a:solidFill>
                <a:schemeClr val="tx2"/>
              </a:solidFill>
            </a:endParaRPr>
          </a:p>
          <a:p>
            <a:r>
              <a:rPr lang="en-US" altLang="en-US" sz="3200" dirty="0">
                <a:solidFill>
                  <a:schemeClr val="accent1"/>
                </a:solidFill>
              </a:rPr>
              <a:t>Write</a:t>
            </a:r>
            <a:r>
              <a:rPr lang="en-US" altLang="en-US" sz="3200" dirty="0">
                <a:solidFill>
                  <a:schemeClr val="tx2"/>
                </a:solidFill>
              </a:rPr>
              <a:t> the topic sentence </a:t>
            </a:r>
            <a:r>
              <a:rPr lang="en-US" altLang="en-US" sz="3200" dirty="0" smtClean="0">
                <a:solidFill>
                  <a:schemeClr val="tx2"/>
                </a:solidFill>
              </a:rPr>
              <a:t>for </a:t>
            </a:r>
            <a:r>
              <a:rPr lang="en-US" altLang="en-US" sz="3200" dirty="0">
                <a:solidFill>
                  <a:schemeClr val="tx2"/>
                </a:solidFill>
              </a:rPr>
              <a:t>each </a:t>
            </a:r>
            <a:r>
              <a:rPr lang="en-US" altLang="en-US" sz="3200" dirty="0">
                <a:solidFill>
                  <a:schemeClr val="accent1"/>
                </a:solidFill>
              </a:rPr>
              <a:t>set of details</a:t>
            </a:r>
            <a:endParaRPr lang="ru-RU" altLang="en-US" sz="3200" dirty="0">
              <a:solidFill>
                <a:schemeClr val="accent1"/>
              </a:solidFill>
            </a:endParaRPr>
          </a:p>
          <a:p>
            <a:r>
              <a:rPr lang="en-US" altLang="en-US" sz="3200" dirty="0">
                <a:solidFill>
                  <a:schemeClr val="accent1"/>
                </a:solidFill>
              </a:rPr>
              <a:t>Read</a:t>
            </a:r>
            <a:r>
              <a:rPr lang="en-US" altLang="en-US" sz="3200" dirty="0">
                <a:solidFill>
                  <a:schemeClr val="tx2"/>
                </a:solidFill>
              </a:rPr>
              <a:t> </a:t>
            </a:r>
            <a:r>
              <a:rPr lang="en-US" altLang="en-US" sz="3200" dirty="0">
                <a:solidFill>
                  <a:schemeClr val="accent1"/>
                </a:solidFill>
              </a:rPr>
              <a:t>the paragraph </a:t>
            </a:r>
            <a:r>
              <a:rPr lang="en-US" altLang="en-US" sz="3200" dirty="0">
                <a:solidFill>
                  <a:schemeClr val="tx2"/>
                </a:solidFill>
              </a:rPr>
              <a:t>and </a:t>
            </a:r>
            <a:r>
              <a:rPr lang="en-US" altLang="en-US" sz="3200" dirty="0">
                <a:solidFill>
                  <a:schemeClr val="accent1"/>
                </a:solidFill>
              </a:rPr>
              <a:t>write</a:t>
            </a:r>
            <a:r>
              <a:rPr lang="en-US" altLang="en-US" sz="3200" dirty="0">
                <a:solidFill>
                  <a:schemeClr val="tx2"/>
                </a:solidFill>
              </a:rPr>
              <a:t> the topic </a:t>
            </a:r>
            <a:r>
              <a:rPr lang="en-US" altLang="en-US" sz="3200" dirty="0" smtClean="0">
                <a:solidFill>
                  <a:schemeClr val="tx2"/>
                </a:solidFill>
              </a:rPr>
              <a:t>sentence</a:t>
            </a:r>
          </a:p>
          <a:p>
            <a:r>
              <a:rPr lang="en-US" altLang="en-US" sz="3200" dirty="0" smtClean="0">
                <a:solidFill>
                  <a:schemeClr val="accent1"/>
                </a:solidFill>
              </a:rPr>
              <a:t>Match</a:t>
            </a:r>
            <a:r>
              <a:rPr lang="en-US" altLang="en-US" sz="3200" dirty="0" smtClean="0">
                <a:solidFill>
                  <a:schemeClr val="tx2"/>
                </a:solidFill>
              </a:rPr>
              <a:t> </a:t>
            </a:r>
            <a:r>
              <a:rPr lang="en-US" altLang="en-US" sz="3200" dirty="0">
                <a:solidFill>
                  <a:schemeClr val="tx2"/>
                </a:solidFill>
              </a:rPr>
              <a:t>the topic sentence and conclusion</a:t>
            </a:r>
            <a:endParaRPr lang="ru-RU" altLang="en-US" sz="3200" dirty="0">
              <a:solidFill>
                <a:schemeClr val="tx2"/>
              </a:solidFill>
            </a:endParaRPr>
          </a:p>
          <a:p>
            <a:endParaRPr lang="en-US" altLang="en-US" sz="2800" dirty="0"/>
          </a:p>
          <a:p>
            <a:endParaRPr lang="ru-RU" altLang="en-US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 Sentence / Conclusion</a:t>
            </a:r>
            <a:endParaRPr lang="en-GB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43" t="10773" r="8068" b="5939"/>
          <a:stretch/>
        </p:blipFill>
        <p:spPr>
          <a:xfrm rot="5400000">
            <a:off x="7468623" y="5154090"/>
            <a:ext cx="1512168" cy="111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565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1534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b="1" dirty="0"/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1547813" y="1557338"/>
            <a:ext cx="6591300" cy="3776662"/>
          </a:xfrm>
        </p:spPr>
        <p:txBody>
          <a:bodyPr/>
          <a:lstStyle/>
          <a:p>
            <a:pPr marL="0" indent="0" eaLnBrk="1" hangingPunct="1">
              <a:buFont typeface="Wingdings 3" panose="05040102010807070707" pitchFamily="18" charset="2"/>
              <a:buNone/>
            </a:pPr>
            <a:endParaRPr lang="en-GB" altLang="en-US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GB" alt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5" name="Picture 2" descr="http://alliworthington.com/wp-content/blogs.dir/1/files/2013/05/Its-your-turn-227x3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41" t="9423" b="15038"/>
          <a:stretch/>
        </p:blipFill>
        <p:spPr bwMode="auto">
          <a:xfrm>
            <a:off x="144393" y="2833960"/>
            <a:ext cx="146537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2833960"/>
            <a:ext cx="722075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Ideas Development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667952" y="4578454"/>
            <a:ext cx="38673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Handout V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Put the sentences in order.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214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Case: Ideas Development</a:t>
            </a:r>
            <a:endParaRPr lang="en-GB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514528" cy="5229200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Specifically, when I worked at a resort hotel I met people from several different countries with whom I have chatted on the Internet. </a:t>
            </a:r>
            <a:endParaRPr lang="en-GB" dirty="0">
              <a:solidFill>
                <a:schemeClr val="tx2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</a:rPr>
              <a:t>Without the Internet I could spent a week for that, but I founded it for two days.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</a:rPr>
              <a:t>There are a lot of other good programs information about those you can find only in the internet. For example, Khan Academy website which can help you to understand natural sciences.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Due to internet resources you can find desirable work quite quickly and without any difficulties. </a:t>
            </a:r>
            <a:endParaRPr lang="en-GB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</a:rPr>
              <a:t>The first reason why computer is useful is that there are a lot of opportunities of finding a job abroad. </a:t>
            </a:r>
          </a:p>
        </p:txBody>
      </p:sp>
    </p:spTree>
    <p:extLst>
      <p:ext uri="{BB962C8B-B14F-4D97-AF65-F5344CB8AC3E}">
        <p14:creationId xmlns:p14="http://schemas.microsoft.com/office/powerpoint/2010/main" xmlns="" val="36094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988840"/>
            <a:ext cx="5832648" cy="388136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907704" y="2276872"/>
            <a:ext cx="1440160" cy="41179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PEEL</a:t>
            </a:r>
            <a:endParaRPr lang="en-GB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979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1534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b="1" dirty="0"/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1547813" y="1557338"/>
            <a:ext cx="6591300" cy="3776662"/>
          </a:xfrm>
        </p:spPr>
        <p:txBody>
          <a:bodyPr/>
          <a:lstStyle/>
          <a:p>
            <a:pPr marL="0" indent="0" eaLnBrk="1" hangingPunct="1">
              <a:buFont typeface="Wingdings 3" panose="05040102010807070707" pitchFamily="18" charset="2"/>
              <a:buNone/>
            </a:pPr>
            <a:endParaRPr lang="en-GB" altLang="en-US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GB" alt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5" name="Picture 2" descr="http://alliworthington.com/wp-content/blogs.dir/1/files/2013/05/Its-your-turn-227x3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41" t="9423" b="15038"/>
          <a:stretch/>
        </p:blipFill>
        <p:spPr bwMode="auto">
          <a:xfrm>
            <a:off x="144393" y="2833960"/>
            <a:ext cx="146537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2833960"/>
            <a:ext cx="722075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Cohesion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667952" y="4578454"/>
            <a:ext cx="38673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Handout VI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Put the sentences in order.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505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4" b="5638"/>
          <a:stretch/>
        </p:blipFill>
        <p:spPr>
          <a:xfrm>
            <a:off x="1475657" y="1963159"/>
            <a:ext cx="6192688" cy="3918549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796136" y="2276872"/>
            <a:ext cx="1481084" cy="48123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links</a:t>
            </a:r>
            <a:endParaRPr lang="en-GB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41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20" y="548680"/>
            <a:ext cx="6480720" cy="7540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900" dirty="0" smtClean="0"/>
              <a:t>Cohesion (activities)</a:t>
            </a:r>
            <a:r>
              <a:rPr lang="ru-RU" altLang="en-US" sz="4000" dirty="0" smtClean="0"/>
              <a:t/>
            </a:r>
            <a:br>
              <a:rPr lang="ru-RU" altLang="en-US" sz="4000" dirty="0" smtClean="0"/>
            </a:br>
            <a:endParaRPr lang="ru-RU" altLang="en-US" sz="4000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484313"/>
            <a:ext cx="8281987" cy="53736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800" b="1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5000"/>
              </a:spcAft>
            </a:pPr>
            <a:r>
              <a:rPr lang="en-US" alt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the linking words in a paragraph and </a:t>
            </a:r>
            <a:r>
              <a:rPr lang="en-US" alt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US" alt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type of organization they follow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5000"/>
              </a:spcAft>
            </a:pPr>
            <a:r>
              <a:rPr lang="en-US" alt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signal words to </a:t>
            </a:r>
            <a:r>
              <a:rPr lang="en-US" alt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</a:t>
            </a:r>
            <a:r>
              <a:rPr lang="en-US" alt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each set of sentences into one sentence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5000"/>
              </a:spcAft>
            </a:pPr>
            <a:r>
              <a:rPr lang="en-US" alt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 in the gaps </a:t>
            </a:r>
            <a:r>
              <a:rPr lang="en-US" alt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choosing</a:t>
            </a:r>
            <a:r>
              <a:rPr lang="en-US" alt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right linking words from those given in brackets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5000"/>
              </a:spcAft>
            </a:pPr>
            <a:r>
              <a:rPr lang="en-US" alt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up a </a:t>
            </a:r>
            <a:r>
              <a:rPr lang="en-US" alt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 for a partner </a:t>
            </a:r>
            <a:r>
              <a:rPr lang="en-US" alt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three sentences to illustrate each pattern of organization. Ask him/her to underline</a:t>
            </a:r>
          </a:p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5000"/>
              </a:spcAft>
              <a:buNone/>
            </a:pPr>
            <a:r>
              <a:rPr lang="en-US" alt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the signals and identify the pattern</a:t>
            </a:r>
            <a:endParaRPr lang="ru-RU" altLang="en-US" sz="28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43" t="10773" r="8068" b="5939"/>
          <a:stretch/>
        </p:blipFill>
        <p:spPr>
          <a:xfrm rot="5400000">
            <a:off x="7396615" y="5212897"/>
            <a:ext cx="1512168" cy="111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2083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1534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b="1" dirty="0"/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1547813" y="1557338"/>
            <a:ext cx="6591300" cy="3776662"/>
          </a:xfrm>
        </p:spPr>
        <p:txBody>
          <a:bodyPr/>
          <a:lstStyle/>
          <a:p>
            <a:pPr marL="0" indent="0" eaLnBrk="1" hangingPunct="1">
              <a:buFont typeface="Wingdings 3" panose="05040102010807070707" pitchFamily="18" charset="2"/>
              <a:buNone/>
            </a:pPr>
            <a:endParaRPr lang="en-GB" altLang="en-US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GB" alt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5" name="Picture 2" descr="http://alliworthington.com/wp-content/blogs.dir/1/files/2013/05/Its-your-turn-227x3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41" t="9423" b="15038"/>
          <a:stretch/>
        </p:blipFill>
        <p:spPr bwMode="auto">
          <a:xfrm>
            <a:off x="144393" y="2833960"/>
            <a:ext cx="146537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2833960"/>
            <a:ext cx="722075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 </a:t>
            </a:r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bjectives?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667952" y="4578454"/>
            <a:ext cx="71123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Handout I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Work in pairs. Discuss the Master student profile.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308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7959725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95000"/>
              </a:lnSpc>
            </a:pPr>
            <a:r>
              <a:rPr lang="en-US" altLang="en-US" sz="2800" b="1" dirty="0">
                <a:solidFill>
                  <a:schemeClr val="bg1"/>
                </a:solidFill>
              </a:rPr>
              <a:t/>
            </a:r>
            <a:br>
              <a:rPr lang="en-US" altLang="en-US" sz="2800" b="1" dirty="0">
                <a:solidFill>
                  <a:schemeClr val="bg1"/>
                </a:solidFill>
              </a:rPr>
            </a:br>
            <a:r>
              <a:rPr lang="en-US" altLang="en-US" sz="2400" i="1" dirty="0">
                <a:latin typeface="Arial Unicode MS" panose="020B0604020202020204" pitchFamily="34" charset="-128"/>
              </a:rPr>
              <a:t/>
            </a:r>
            <a:br>
              <a:rPr lang="en-US" altLang="en-US" sz="2400" i="1" dirty="0">
                <a:latin typeface="Arial Unicode MS" panose="020B0604020202020204" pitchFamily="34" charset="-128"/>
              </a:rPr>
            </a:br>
            <a:endParaRPr lang="ru-RU" altLang="en-US" sz="2400" i="1" dirty="0">
              <a:latin typeface="Arial Unicode MS" panose="020B0604020202020204" pitchFamily="34" charset="-128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28800"/>
            <a:ext cx="5616624" cy="5112568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tx2"/>
                </a:solidFill>
              </a:rPr>
              <a:t>c</a:t>
            </a:r>
            <a:r>
              <a:rPr lang="en-US" altLang="en-US" dirty="0" smtClean="0">
                <a:solidFill>
                  <a:schemeClr val="tx2"/>
                </a:solidFill>
              </a:rPr>
              <a:t>ombination of process and product approaches to writing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tx2"/>
                </a:solidFill>
              </a:rPr>
              <a:t>skills </a:t>
            </a:r>
            <a:r>
              <a:rPr lang="en-US" altLang="en-US" dirty="0" smtClean="0">
                <a:solidFill>
                  <a:schemeClr val="tx2"/>
                </a:solidFill>
              </a:rPr>
              <a:t>integration and awareness raising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chemeClr val="tx2"/>
                </a:solidFill>
              </a:rPr>
              <a:t>peer teaching</a:t>
            </a:r>
            <a:endParaRPr lang="en-US" alt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chemeClr val="tx2"/>
                </a:solidFill>
              </a:rPr>
              <a:t>system </a:t>
            </a:r>
            <a:r>
              <a:rPr lang="en-US" altLang="en-US" dirty="0">
                <a:solidFill>
                  <a:schemeClr val="tx2"/>
                </a:solidFill>
              </a:rPr>
              <a:t>of various tasks on every </a:t>
            </a:r>
            <a:r>
              <a:rPr lang="en-US" altLang="en-US" dirty="0" smtClean="0">
                <a:solidFill>
                  <a:schemeClr val="tx2"/>
                </a:solidFill>
              </a:rPr>
              <a:t>stage, variety of topics </a:t>
            </a:r>
            <a:endParaRPr lang="en-US" alt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tx2"/>
                </a:solidFill>
              </a:rPr>
              <a:t>f</a:t>
            </a:r>
            <a:r>
              <a:rPr lang="en-US" altLang="en-US" dirty="0" smtClean="0">
                <a:solidFill>
                  <a:schemeClr val="tx2"/>
                </a:solidFill>
              </a:rPr>
              <a:t>ocus on effective </a:t>
            </a:r>
            <a:r>
              <a:rPr lang="en-US" altLang="en-US" dirty="0">
                <a:solidFill>
                  <a:schemeClr val="tx2"/>
                </a:solidFill>
              </a:rPr>
              <a:t>writing strategies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chemeClr val="tx2"/>
                </a:solidFill>
              </a:rPr>
              <a:t>from </a:t>
            </a:r>
            <a:r>
              <a:rPr lang="en-US" altLang="en-US" dirty="0">
                <a:solidFill>
                  <a:schemeClr val="tx2"/>
                </a:solidFill>
              </a:rPr>
              <a:t>paragraph to article, essay, review, story, report, CV, letters, etc.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chemeClr val="tx2"/>
                </a:solidFill>
              </a:rPr>
              <a:t>punctuation </a:t>
            </a:r>
            <a:r>
              <a:rPr lang="en-US" altLang="en-US" dirty="0">
                <a:solidFill>
                  <a:schemeClr val="tx2"/>
                </a:solidFill>
              </a:rPr>
              <a:t>guide and appendices</a:t>
            </a:r>
            <a:endParaRPr lang="ru-RU" altLang="en-US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56001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Book Features</a:t>
            </a:r>
            <a:endParaRPr lang="en-GB" sz="4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43" t="10773" r="8068" b="5939"/>
          <a:stretch/>
        </p:blipFill>
        <p:spPr>
          <a:xfrm rot="5400000">
            <a:off x="5773388" y="2083596"/>
            <a:ext cx="3443451" cy="25338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4659" y="5229200"/>
            <a:ext cx="25202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tx2"/>
                </a:solidFill>
              </a:rPr>
              <a:t>Лауреат Всероссийского конкурса на лучшую научную книгу 2010 года, проводимого Фондом развития отечественного образования</a:t>
            </a:r>
            <a:endParaRPr lang="en-GB" sz="1100" dirty="0">
              <a:solidFill>
                <a:schemeClr val="tx2"/>
              </a:solidFill>
              <a:latin typeface="Tw Cen MT" panose="020B0602020104020603" pitchFamily="34" charset="0"/>
            </a:endParaRPr>
          </a:p>
          <a:p>
            <a:r>
              <a:rPr lang="ru-RU" sz="1100" dirty="0">
                <a:solidFill>
                  <a:schemeClr val="tx2"/>
                </a:solidFill>
              </a:rPr>
              <a:t>Лауреат I Международного конкурса учебно-методической, учебной и научной литературы, изданной в 2011 году «Золотой корифей»</a:t>
            </a:r>
            <a:r>
              <a:rPr lang="en-GB" sz="1100" dirty="0">
                <a:solidFill>
                  <a:schemeClr val="tx2"/>
                </a:solidFill>
                <a:latin typeface="Tw Cen MT" panose="020B0602020104020603" pitchFamily="34" charset="0"/>
              </a:rPr>
              <a:t> (II </a:t>
            </a:r>
            <a:r>
              <a:rPr lang="ru-RU" sz="1100" dirty="0">
                <a:solidFill>
                  <a:schemeClr val="tx2"/>
                </a:solidFill>
              </a:rPr>
              <a:t>место</a:t>
            </a:r>
            <a:r>
              <a:rPr lang="en-GB" sz="1100" dirty="0">
                <a:solidFill>
                  <a:schemeClr val="tx2"/>
                </a:solidFill>
                <a:latin typeface="Tw Cen MT" panose="020B06020201040206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09742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50888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Basic Course Foci</a:t>
            </a:r>
            <a:endParaRPr lang="ru-RU" altLang="en-US" dirty="0" smtClean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916832"/>
            <a:ext cx="8360097" cy="482453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developing writing strategies: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pre-writing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drafting, editing,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proofreading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ntegrating writing with reading</a:t>
            </a:r>
            <a:endParaRPr lang="ru-RU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aragraph level activities</a:t>
            </a:r>
            <a:endParaRPr lang="ru-RU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proper use of other people’s ideas, texts</a:t>
            </a:r>
            <a:endParaRPr lang="ru-RU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developing students’ formal language</a:t>
            </a:r>
            <a:endParaRPr lang="ru-RU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37" y="5755271"/>
            <a:ext cx="1310546" cy="936104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49" r="3497" b="247"/>
          <a:stretch/>
        </p:blipFill>
        <p:spPr>
          <a:xfrm>
            <a:off x="1475656" y="5753072"/>
            <a:ext cx="2101116" cy="91829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6726" y="5824268"/>
            <a:ext cx="1127035" cy="8445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3392" y="5766185"/>
            <a:ext cx="1373912" cy="9142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4893" y="5773301"/>
            <a:ext cx="1233487" cy="9239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5969" y="5824268"/>
            <a:ext cx="1286629" cy="85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315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‘Do not forget to put the rocks in first!’</a:t>
            </a:r>
            <a:endParaRPr lang="en-GB" dirty="0"/>
          </a:p>
        </p:txBody>
      </p:sp>
      <p:pic>
        <p:nvPicPr>
          <p:cNvPr id="1028" name="Picture 4" descr="http://www.storlietelling.com/wp-content/uploads/2013/08/IMG_0066-300x225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000"/>
          <a:stretch/>
        </p:blipFill>
        <p:spPr bwMode="auto">
          <a:xfrm>
            <a:off x="2339752" y="1700808"/>
            <a:ext cx="4536504" cy="486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310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1534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b="1" dirty="0"/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1547813" y="1557338"/>
            <a:ext cx="6591300" cy="3776662"/>
          </a:xfrm>
        </p:spPr>
        <p:txBody>
          <a:bodyPr/>
          <a:lstStyle/>
          <a:p>
            <a:pPr marL="0" indent="0" eaLnBrk="1" hangingPunct="1">
              <a:buFont typeface="Wingdings 3" panose="05040102010807070707" pitchFamily="18" charset="2"/>
              <a:buNone/>
            </a:pPr>
            <a:endParaRPr lang="en-GB" altLang="en-US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GB" alt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5" name="Picture 2" descr="http://alliworthington.com/wp-content/blogs.dir/1/files/2013/05/Its-your-turn-227x3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41" t="9423" b="15038"/>
          <a:stretch/>
        </p:blipFill>
        <p:spPr bwMode="auto">
          <a:xfrm>
            <a:off x="144393" y="2833960"/>
            <a:ext cx="146537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2833960"/>
            <a:ext cx="722075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challenges do </a:t>
            </a:r>
          </a:p>
          <a:p>
            <a:pPr algn="ctr"/>
            <a:r>
              <a:rPr lang="en-GB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your students face?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xmlns="" val="343648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988840"/>
            <a:ext cx="5886062" cy="4204330"/>
          </a:xfrm>
        </p:spPr>
      </p:pic>
    </p:spTree>
    <p:extLst>
      <p:ext uri="{BB962C8B-B14F-4D97-AF65-F5344CB8AC3E}">
        <p14:creationId xmlns:p14="http://schemas.microsoft.com/office/powerpoint/2010/main" xmlns="" val="89509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Survey: Do you teach how to</a:t>
            </a:r>
            <a:endParaRPr lang="ru-RU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3886200" cy="4572000"/>
          </a:xfrm>
          <a:ln w="19050" cmpd="dbl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3200" dirty="0" smtClean="0">
                <a:solidFill>
                  <a:schemeClr val="tx2"/>
                </a:solidFill>
              </a:rPr>
              <a:t>pre-write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 smtClean="0">
                <a:solidFill>
                  <a:schemeClr val="tx2"/>
                </a:solidFill>
              </a:rPr>
              <a:t>edit and proofread drafts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>
                <a:solidFill>
                  <a:schemeClr val="tx2"/>
                </a:solidFill>
              </a:rPr>
              <a:t>p</a:t>
            </a:r>
            <a:r>
              <a:rPr lang="en-GB" sz="3200" dirty="0" smtClean="0">
                <a:solidFill>
                  <a:schemeClr val="tx2"/>
                </a:solidFill>
              </a:rPr>
              <a:t>aragraph a text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 smtClean="0">
                <a:solidFill>
                  <a:schemeClr val="tx2"/>
                </a:solidFill>
              </a:rPr>
              <a:t>write a thesis statement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>
                <a:solidFill>
                  <a:schemeClr val="tx2"/>
                </a:solidFill>
              </a:rPr>
              <a:t>d</a:t>
            </a:r>
            <a:r>
              <a:rPr lang="en-GB" sz="3200" dirty="0" smtClean="0">
                <a:solidFill>
                  <a:schemeClr val="tx2"/>
                </a:solidFill>
              </a:rPr>
              <a:t>evelop and connect ideas</a:t>
            </a:r>
            <a:endParaRPr lang="ru-RU" sz="32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4844901" y="1752600"/>
            <a:ext cx="3886200" cy="4572000"/>
          </a:xfrm>
          <a:ln w="12700" cmpd="dbl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3200" dirty="0">
                <a:solidFill>
                  <a:schemeClr val="tx2"/>
                </a:solidFill>
              </a:rPr>
              <a:t>u</a:t>
            </a:r>
            <a:r>
              <a:rPr lang="en-GB" sz="3200" dirty="0" smtClean="0">
                <a:solidFill>
                  <a:schemeClr val="tx2"/>
                </a:solidFill>
              </a:rPr>
              <a:t>se formal language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>
                <a:solidFill>
                  <a:schemeClr val="tx2"/>
                </a:solidFill>
              </a:rPr>
              <a:t>acknowledge authors</a:t>
            </a:r>
            <a:endParaRPr lang="ru-RU" sz="32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>
                <a:solidFill>
                  <a:schemeClr val="tx2"/>
                </a:solidFill>
              </a:rPr>
              <a:t>q</a:t>
            </a:r>
            <a:r>
              <a:rPr lang="en-GB" sz="3200" dirty="0" smtClean="0">
                <a:solidFill>
                  <a:schemeClr val="tx2"/>
                </a:solidFill>
              </a:rPr>
              <a:t>uote others</a:t>
            </a:r>
            <a:endParaRPr lang="ru-RU" sz="32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 smtClean="0">
                <a:solidFill>
                  <a:schemeClr val="tx2"/>
                </a:solidFill>
              </a:rPr>
              <a:t>paraphrase</a:t>
            </a:r>
            <a:endParaRPr lang="ru-RU" sz="32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 smtClean="0">
                <a:solidFill>
                  <a:schemeClr val="tx2"/>
                </a:solidFill>
              </a:rPr>
              <a:t>summarize</a:t>
            </a:r>
          </a:p>
          <a:p>
            <a:pPr>
              <a:buFont typeface="Wingdings" pitchFamily="2" charset="2"/>
              <a:buChar char="Ø"/>
            </a:pP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730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1534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b="1" dirty="0"/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1547813" y="1557338"/>
            <a:ext cx="6591300" cy="3776662"/>
          </a:xfrm>
        </p:spPr>
        <p:txBody>
          <a:bodyPr/>
          <a:lstStyle/>
          <a:p>
            <a:pPr marL="0" indent="0" eaLnBrk="1" hangingPunct="1">
              <a:buFont typeface="Wingdings 3" panose="05040102010807070707" pitchFamily="18" charset="2"/>
              <a:buNone/>
            </a:pPr>
            <a:endParaRPr lang="en-GB" altLang="en-US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GB" alt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5" name="Picture 2" descr="http://alliworthington.com/wp-content/blogs.dir/1/files/2013/05/Its-your-turn-227x3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41" t="9423" b="15038"/>
          <a:stretch/>
        </p:blipFill>
        <p:spPr bwMode="auto">
          <a:xfrm>
            <a:off x="144393" y="2833960"/>
            <a:ext cx="146537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2833960"/>
            <a:ext cx="722075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 problems?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667952" y="4578454"/>
            <a:ext cx="46907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Handout II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Identify the problems in writing.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31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514528" cy="990600"/>
          </a:xfrm>
        </p:spPr>
        <p:txBody>
          <a:bodyPr>
            <a:normAutofit/>
          </a:bodyPr>
          <a:lstStyle/>
          <a:p>
            <a:r>
              <a:rPr lang="en-GB" sz="4800" dirty="0" smtClean="0"/>
              <a:t>Sample: Problems</a:t>
            </a:r>
            <a:endParaRPr lang="en-GB" sz="4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579410"/>
            <a:ext cx="6264697" cy="5377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I would like to compare two periodicals </a:t>
            </a:r>
            <a:r>
              <a:rPr lang="en-GB" dirty="0"/>
              <a:t>in the field of engineering. </a:t>
            </a:r>
            <a:r>
              <a:rPr lang="en-GB" dirty="0">
                <a:solidFill>
                  <a:schemeClr val="accent3"/>
                </a:solidFill>
              </a:rPr>
              <a:t>My major is </a:t>
            </a:r>
            <a:r>
              <a:rPr lang="en-GB" u="sng" dirty="0" smtClean="0">
                <a:solidFill>
                  <a:schemeClr val="accent3"/>
                </a:solidFill>
              </a:rPr>
              <a:t>a</a:t>
            </a:r>
            <a:r>
              <a:rPr lang="en-GB" dirty="0" smtClean="0">
                <a:solidFill>
                  <a:schemeClr val="accent3"/>
                </a:solidFill>
              </a:rPr>
              <a:t>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GB" dirty="0" smtClean="0">
                <a:solidFill>
                  <a:schemeClr val="accent3"/>
                </a:solidFill>
              </a:rPr>
              <a:t>pacecraft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GB" dirty="0">
                <a:solidFill>
                  <a:schemeClr val="accent3"/>
                </a:solidFill>
              </a:rPr>
              <a:t>ngineering.</a:t>
            </a:r>
            <a:r>
              <a:rPr lang="en-GB" dirty="0"/>
              <a:t> For that particular reason, </a:t>
            </a:r>
            <a:r>
              <a:rPr lang="en-GB" dirty="0">
                <a:solidFill>
                  <a:srgbClr val="00B050"/>
                </a:solidFill>
              </a:rPr>
              <a:t>I will  be comparing two Scopus journals </a:t>
            </a:r>
            <a:r>
              <a:rPr lang="en-GB" dirty="0"/>
              <a:t>on the basis of </a:t>
            </a:r>
            <a:r>
              <a:rPr lang="en-GB" u="sng" dirty="0"/>
              <a:t>its</a:t>
            </a:r>
            <a:r>
              <a:rPr lang="en-GB" dirty="0"/>
              <a:t> titl</a:t>
            </a:r>
            <a:r>
              <a:rPr lang="en-GB" u="sng" dirty="0"/>
              <a:t>e</a:t>
            </a:r>
            <a:r>
              <a:rPr lang="en-GB" dirty="0"/>
              <a:t>, article’s structure</a:t>
            </a:r>
            <a:r>
              <a:rPr lang="en-GB" u="sng" dirty="0">
                <a:solidFill>
                  <a:schemeClr val="accent2"/>
                </a:solidFill>
              </a:rPr>
              <a:t> </a:t>
            </a:r>
            <a:r>
              <a:rPr lang="en-GB" dirty="0"/>
              <a:t>and references. The first journal is </a:t>
            </a:r>
            <a:r>
              <a:rPr lang="en-GB" dirty="0">
                <a:solidFill>
                  <a:schemeClr val="accent3"/>
                </a:solidFill>
              </a:rPr>
              <a:t>entitled</a:t>
            </a:r>
            <a:r>
              <a:rPr lang="en-GB" dirty="0"/>
              <a:t>: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«Transactions on Aerospace and Electronic Systems», </a:t>
            </a:r>
            <a:r>
              <a:rPr lang="en-GB" dirty="0"/>
              <a:t>the second one is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«Engineering Letters». </a:t>
            </a:r>
          </a:p>
          <a:p>
            <a:endParaRPr lang="en-GB" b="1" dirty="0" smtClean="0"/>
          </a:p>
          <a:p>
            <a:endParaRPr lang="en-GB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72200" y="3189042"/>
            <a:ext cx="2664296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Staying </a:t>
            </a:r>
          </a:p>
          <a:p>
            <a:pPr algn="ctr"/>
            <a:r>
              <a:rPr lang="en-GB" sz="2400" dirty="0" smtClean="0"/>
              <a:t>in one place</a:t>
            </a:r>
            <a:endParaRPr lang="en-GB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72200" y="2111312"/>
            <a:ext cx="2664296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Deviation </a:t>
            </a:r>
          </a:p>
          <a:p>
            <a:pPr algn="ctr"/>
            <a:r>
              <a:rPr lang="en-GB" sz="2400" dirty="0" smtClean="0"/>
              <a:t>from the topic</a:t>
            </a:r>
            <a:endParaRPr lang="en-GB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79704" y="5257812"/>
            <a:ext cx="2664296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P</a:t>
            </a:r>
            <a:r>
              <a:rPr lang="en-GB" sz="2800" dirty="0" smtClean="0"/>
              <a:t>unctuation</a:t>
            </a:r>
            <a:endParaRPr lang="en-GB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44208" y="4180082"/>
            <a:ext cx="266429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W</a:t>
            </a:r>
            <a:r>
              <a:rPr lang="en-GB" sz="2800" dirty="0" smtClean="0"/>
              <a:t>ordiness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198864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7145288" cy="990600"/>
          </a:xfrm>
        </p:spPr>
        <p:txBody>
          <a:bodyPr>
            <a:normAutofit/>
          </a:bodyPr>
          <a:lstStyle/>
          <a:p>
            <a:r>
              <a:rPr lang="en-GB" sz="4800" dirty="0" smtClean="0"/>
              <a:t>Sample 2</a:t>
            </a:r>
            <a:endParaRPr lang="en-GB" sz="4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</a:rPr>
              <a:t>I would like to compare two Scopus journals </a:t>
            </a:r>
            <a:r>
              <a:rPr lang="en-GB" dirty="0" smtClean="0">
                <a:solidFill>
                  <a:schemeClr val="tx2"/>
                </a:solidFill>
              </a:rPr>
              <a:t>in </a:t>
            </a:r>
            <a:r>
              <a:rPr lang="en-GB" dirty="0">
                <a:solidFill>
                  <a:schemeClr val="tx2"/>
                </a:solidFill>
              </a:rPr>
              <a:t>the field of </a:t>
            </a:r>
            <a:r>
              <a:rPr lang="en-GB" dirty="0" smtClean="0">
                <a:solidFill>
                  <a:schemeClr val="tx2"/>
                </a:solidFill>
              </a:rPr>
              <a:t>engineering - </a:t>
            </a:r>
            <a:r>
              <a:rPr lang="en-GB" i="1" dirty="0">
                <a:solidFill>
                  <a:schemeClr val="tx2"/>
                </a:solidFill>
              </a:rPr>
              <a:t>Transactions on Aerospace </a:t>
            </a:r>
            <a:r>
              <a:rPr lang="en-GB" dirty="0">
                <a:solidFill>
                  <a:schemeClr val="tx2"/>
                </a:solidFill>
              </a:rPr>
              <a:t>and</a:t>
            </a:r>
            <a:r>
              <a:rPr lang="en-GB" i="1" dirty="0">
                <a:solidFill>
                  <a:schemeClr val="tx2"/>
                </a:solidFill>
              </a:rPr>
              <a:t> Electronic </a:t>
            </a:r>
            <a:r>
              <a:rPr lang="en-GB" i="1" dirty="0" smtClean="0">
                <a:solidFill>
                  <a:schemeClr val="tx2"/>
                </a:solidFill>
              </a:rPr>
              <a:t>Systems</a:t>
            </a:r>
            <a:r>
              <a:rPr lang="en-GB" dirty="0" smtClean="0">
                <a:solidFill>
                  <a:schemeClr val="tx2"/>
                </a:solidFill>
              </a:rPr>
              <a:t> and </a:t>
            </a:r>
            <a:r>
              <a:rPr lang="en-GB" i="1" dirty="0" smtClean="0">
                <a:solidFill>
                  <a:schemeClr val="tx2"/>
                </a:solidFill>
              </a:rPr>
              <a:t>Engineering Letters – </a:t>
            </a:r>
            <a:r>
              <a:rPr lang="en-GB" dirty="0" smtClean="0">
                <a:solidFill>
                  <a:schemeClr val="tx2"/>
                </a:solidFill>
              </a:rPr>
              <a:t>taking into account the article structure, article titles, and the style of references</a:t>
            </a:r>
            <a:r>
              <a:rPr lang="en-GB" dirty="0">
                <a:solidFill>
                  <a:schemeClr val="tx2"/>
                </a:solidFill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77" y="105770"/>
            <a:ext cx="1458863" cy="10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319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E4FFEA1-43A1-40BE-8523-D90AC15F4E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 курса института (оформление набросок)</Template>
  <TotalTime>0</TotalTime>
  <Words>1320</Words>
  <Application>Microsoft Office PowerPoint</Application>
  <PresentationFormat>Экран (4:3)</PresentationFormat>
  <Paragraphs>181</Paragraphs>
  <Slides>32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Student presentation</vt:lpstr>
      <vt:lpstr>Writing for master students: objectives and challenges </vt:lpstr>
      <vt:lpstr>Слайд 2</vt:lpstr>
      <vt:lpstr>Слайд 3</vt:lpstr>
      <vt:lpstr>Слайд 4</vt:lpstr>
      <vt:lpstr>Слайд 5</vt:lpstr>
      <vt:lpstr>Survey: Do you teach how to</vt:lpstr>
      <vt:lpstr>Слайд 7</vt:lpstr>
      <vt:lpstr>Sample: Problems</vt:lpstr>
      <vt:lpstr>Sample 2</vt:lpstr>
      <vt:lpstr>Learner’s Challenges</vt:lpstr>
      <vt:lpstr>Principles</vt:lpstr>
      <vt:lpstr>Слайд 12</vt:lpstr>
      <vt:lpstr>Sample</vt:lpstr>
      <vt:lpstr> </vt:lpstr>
      <vt:lpstr>Sample</vt:lpstr>
      <vt:lpstr>Слайд 16</vt:lpstr>
      <vt:lpstr>Unity (activities)</vt:lpstr>
      <vt:lpstr>Слайд 18</vt:lpstr>
      <vt:lpstr>Coherence (activities)</vt:lpstr>
      <vt:lpstr>Слайд 20</vt:lpstr>
      <vt:lpstr>Case: Topic Sentence</vt:lpstr>
      <vt:lpstr>Слайд 22</vt:lpstr>
      <vt:lpstr>Topic Sentence / Conclusion</vt:lpstr>
      <vt:lpstr>Слайд 24</vt:lpstr>
      <vt:lpstr>Case: Ideas Development</vt:lpstr>
      <vt:lpstr>Слайд 26</vt:lpstr>
      <vt:lpstr>Слайд 27</vt:lpstr>
      <vt:lpstr>Слайд 28</vt:lpstr>
      <vt:lpstr>Cohesion (activities) </vt:lpstr>
      <vt:lpstr>  </vt:lpstr>
      <vt:lpstr>Basic Course Foci</vt:lpstr>
      <vt:lpstr>‘Do not forget to put the rocks in first!’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2015-11-16T10:33:12Z</dcterms:created>
  <dcterms:modified xsi:type="dcterms:W3CDTF">2016-12-13T12:58:54Z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TC101671251049</vt:lpwstr>
  </property>
</Properties>
</file>